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SemiBold"/>
      <p:regular r:id="rId33"/>
      <p:bold r:id="rId34"/>
      <p:italic r:id="rId35"/>
      <p:boldItalic r:id="rId36"/>
    </p:embeddedFont>
    <p:embeddedFont>
      <p:font typeface="Roboto"/>
      <p:regular r:id="rId37"/>
      <p:bold r:id="rId38"/>
      <p:italic r:id="rId39"/>
      <p:boldItalic r:id="rId40"/>
    </p:embeddedFont>
    <p:embeddedFont>
      <p:font typeface="Montserrat"/>
      <p:regular r:id="rId41"/>
      <p:bold r:id="rId42"/>
      <p:italic r:id="rId43"/>
      <p:boldItalic r:id="rId44"/>
    </p:embeddedFont>
    <p:embeddedFont>
      <p:font typeface="Montserrat Medium"/>
      <p:regular r:id="rId45"/>
      <p:bold r:id="rId46"/>
      <p:italic r:id="rId47"/>
      <p:boldItalic r:id="rId48"/>
    </p:embeddedFont>
    <p:embeddedFont>
      <p:font typeface="Bree Serif"/>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432">
          <p15:clr>
            <a:srgbClr val="A4A3A4"/>
          </p15:clr>
        </p15:guide>
        <p15:guide id="3" pos="5184">
          <p15:clr>
            <a:srgbClr val="9AA0A6"/>
          </p15:clr>
        </p15:guide>
        <p15:guide id="4" orient="horz" pos="2808">
          <p15:clr>
            <a:srgbClr val="A4A3A4"/>
          </p15:clr>
        </p15:guide>
        <p15:guide id="5" orient="horz" pos="816">
          <p15:clr>
            <a:srgbClr val="9AA0A6"/>
          </p15:clr>
        </p15:guide>
        <p15:guide id="6" orient="horz" pos="1272">
          <p15:clr>
            <a:srgbClr val="9AA0A6"/>
          </p15:clr>
        </p15:guide>
        <p15:guide id="7" orient="horz" pos="2383">
          <p15:clr>
            <a:srgbClr val="9AA0A6"/>
          </p15:clr>
        </p15:guide>
        <p15:guide id="8" pos="4530">
          <p15:clr>
            <a:srgbClr val="A4A3A4"/>
          </p15:clr>
        </p15:guide>
        <p15:guide id="9" orient="horz" pos="1405">
          <p15:clr>
            <a:srgbClr val="9AA0A6"/>
          </p15:clr>
        </p15:guide>
        <p15:guide id="10" orient="horz" pos="1652">
          <p15:clr>
            <a:srgbClr val="9AA0A6"/>
          </p15:clr>
        </p15:guide>
        <p15:guide id="11" orient="horz" pos="1021">
          <p15:clr>
            <a:srgbClr val="9AA0A6"/>
          </p15:clr>
        </p15:guide>
        <p15:guide id="12" orient="horz" pos="1789">
          <p15:clr>
            <a:srgbClr val="9AA0A6"/>
          </p15:clr>
        </p15:guide>
        <p15:guide id="13" orient="horz" pos="2032">
          <p15:clr>
            <a:srgbClr val="9AA0A6"/>
          </p15:clr>
        </p15:guide>
        <p15:guide id="14" orient="horz" pos="215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432"/>
        <p:guide pos="5184"/>
        <p:guide pos="2808" orient="horz"/>
        <p:guide pos="816" orient="horz"/>
        <p:guide pos="1272" orient="horz"/>
        <p:guide pos="2383" orient="horz"/>
        <p:guide pos="4530"/>
        <p:guide pos="1405" orient="horz"/>
        <p:guide pos="1652" orient="horz"/>
        <p:guide pos="1021" orient="horz"/>
        <p:guide pos="1789" orient="horz"/>
        <p:guide pos="2032" orient="horz"/>
        <p:guide pos="215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MontserratMedium-bold.fntdata"/><Relationship Id="rId45" Type="http://schemas.openxmlformats.org/officeDocument/2006/relationships/font" Target="fonts/Montserrat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boldItalic.fntdata"/><Relationship Id="rId47" Type="http://schemas.openxmlformats.org/officeDocument/2006/relationships/font" Target="fonts/MontserratMedium-italic.fntdata"/><Relationship Id="rId49" Type="http://schemas.openxmlformats.org/officeDocument/2006/relationships/font" Target="fonts/BreeSerif-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MontserratSemiBold-regular.fntdata"/><Relationship Id="rId32" Type="http://schemas.openxmlformats.org/officeDocument/2006/relationships/slide" Target="slides/slide27.xml"/><Relationship Id="rId35" Type="http://schemas.openxmlformats.org/officeDocument/2006/relationships/font" Target="fonts/MontserratSemiBold-italic.fntdata"/><Relationship Id="rId34" Type="http://schemas.openxmlformats.org/officeDocument/2006/relationships/font" Target="fonts/MontserratSemiBold-bold.fntdata"/><Relationship Id="rId37" Type="http://schemas.openxmlformats.org/officeDocument/2006/relationships/font" Target="fonts/Roboto-regular.fntdata"/><Relationship Id="rId36" Type="http://schemas.openxmlformats.org/officeDocument/2006/relationships/font" Target="fonts/MontserratSemiBold-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listapart.com/article/responsive-web-desig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tbootstrap.com/"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caae892a6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caae892a6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caae892a6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caae892a6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caae892a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caae892a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caae892a6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2caae892a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caae892a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caae892a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caae892a6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2caae892a6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caae892a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caae892a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caae892a6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caae892a6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caae892a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caae892a6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2caae892a6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2caae892a6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cd8c73d1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cd8c73d1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rgbClr val="434343"/>
              </a:solidFill>
              <a:latin typeface="Montserrat"/>
              <a:ea typeface="Montserrat"/>
              <a:cs typeface="Montserrat"/>
              <a:sym typeface="Montserra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caae892a6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caae892a6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caae892a6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2caae892a6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
              </a:spcBef>
              <a:spcAft>
                <a:spcPts val="0"/>
              </a:spcAft>
              <a:buClr>
                <a:schemeClr val="dk1"/>
              </a:buClr>
              <a:buSzPts val="1100"/>
              <a:buFont typeface="Arial"/>
              <a:buNone/>
            </a:pPr>
            <a:r>
              <a:rPr lang="en" sz="1200">
                <a:solidFill>
                  <a:srgbClr val="4D5C6D"/>
                </a:solidFill>
                <a:highlight>
                  <a:srgbClr val="FFFFFF"/>
                </a:highlight>
              </a:rPr>
              <a:t>CSS é a sigla para </a:t>
            </a:r>
            <a:r>
              <a:rPr i="1" lang="en" sz="1200">
                <a:solidFill>
                  <a:srgbClr val="4D5C6D"/>
                </a:solidFill>
                <a:highlight>
                  <a:srgbClr val="FFFFFF"/>
                </a:highlight>
              </a:rPr>
              <a:t>Cascading Style Sheets</a:t>
            </a:r>
            <a:r>
              <a:rPr lang="en" sz="1200">
                <a:solidFill>
                  <a:srgbClr val="4D5C6D"/>
                </a:solidFill>
                <a:highlight>
                  <a:srgbClr val="FFFFFF"/>
                </a:highlight>
              </a:rPr>
              <a:t> (folhas de estilo em cascata). Consiste em uma linguagem de estilização utilizada para a formatação de elementos HTML. Assim como um documento digitado no Microsoft Word recebe modificações de espaçamento, cor da fonte, inserção de imagens, um documento HTML também pode ser modificado por meio de CSS.</a:t>
            </a:r>
            <a:endParaRPr sz="1200">
              <a:solidFill>
                <a:srgbClr val="4D5C6D"/>
              </a:solidFill>
              <a:highlight>
                <a:srgbClr val="FFFFFF"/>
              </a:highlight>
            </a:endParaRPr>
          </a:p>
          <a:p>
            <a:pPr indent="0" lvl="0" marL="0" rtl="0" algn="l">
              <a:lnSpc>
                <a:spcPct val="115000"/>
              </a:lnSpc>
              <a:spcBef>
                <a:spcPts val="20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rgbClr val="4D5C6D"/>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caae892a6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caae892a6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999999"/>
                </a:solidFill>
                <a:highlight>
                  <a:srgbClr val="F5F2F0"/>
                </a:highlight>
                <a:latin typeface="Courier New"/>
                <a:ea typeface="Courier New"/>
                <a:cs typeface="Courier New"/>
                <a:sym typeface="Courier New"/>
              </a:rPr>
              <a:t>INLINE </a:t>
            </a:r>
            <a:endParaRPr sz="1050">
              <a:solidFill>
                <a:srgbClr val="999999"/>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999999"/>
                </a:solidFill>
                <a:highlight>
                  <a:srgbClr val="F5F2F0"/>
                </a:highlight>
                <a:latin typeface="Courier New"/>
                <a:ea typeface="Courier New"/>
                <a:cs typeface="Courier New"/>
                <a:sym typeface="Courier New"/>
              </a:rPr>
              <a:t>&lt;</a:t>
            </a:r>
            <a:r>
              <a:rPr lang="en" sz="1050">
                <a:solidFill>
                  <a:srgbClr val="990055"/>
                </a:solidFill>
                <a:highlight>
                  <a:srgbClr val="F5F2F0"/>
                </a:highlight>
                <a:latin typeface="Courier New"/>
                <a:ea typeface="Courier New"/>
                <a:cs typeface="Courier New"/>
                <a:sym typeface="Courier New"/>
              </a:rPr>
              <a:t>html</a:t>
            </a:r>
            <a:r>
              <a:rPr lang="en" sz="1050">
                <a:solidFill>
                  <a:srgbClr val="999999"/>
                </a:solidFill>
                <a:highlight>
                  <a:srgbClr val="F5F2F0"/>
                </a:highlight>
                <a:latin typeface="Courier New"/>
                <a:ea typeface="Courier New"/>
                <a:cs typeface="Courier New"/>
                <a:sym typeface="Courier New"/>
              </a:rPr>
              <a:t>&gt;</a:t>
            </a:r>
            <a:endParaRPr sz="105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999999"/>
                </a:solidFill>
                <a:highlight>
                  <a:srgbClr val="F5F2F0"/>
                </a:highlight>
                <a:latin typeface="Courier New"/>
                <a:ea typeface="Courier New"/>
                <a:cs typeface="Courier New"/>
                <a:sym typeface="Courier New"/>
              </a:rPr>
              <a:t>&lt;</a:t>
            </a:r>
            <a:r>
              <a:rPr lang="en" sz="1050">
                <a:solidFill>
                  <a:srgbClr val="990055"/>
                </a:solidFill>
                <a:highlight>
                  <a:srgbClr val="F5F2F0"/>
                </a:highlight>
                <a:latin typeface="Courier New"/>
                <a:ea typeface="Courier New"/>
                <a:cs typeface="Courier New"/>
                <a:sym typeface="Courier New"/>
              </a:rPr>
              <a:t>body</a:t>
            </a:r>
            <a:r>
              <a:rPr lang="en" sz="1050">
                <a:solidFill>
                  <a:srgbClr val="999999"/>
                </a:solidFill>
                <a:highlight>
                  <a:srgbClr val="F5F2F0"/>
                </a:highlight>
                <a:latin typeface="Courier New"/>
                <a:ea typeface="Courier New"/>
                <a:cs typeface="Courier New"/>
                <a:sym typeface="Courier New"/>
              </a:rPr>
              <a:t>&gt;</a:t>
            </a:r>
            <a:endParaRPr sz="105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5F2F0"/>
                </a:highlight>
                <a:latin typeface="Courier New"/>
                <a:ea typeface="Courier New"/>
                <a:cs typeface="Courier New"/>
                <a:sym typeface="Courier New"/>
              </a:rPr>
              <a:t>  </a:t>
            </a:r>
            <a:r>
              <a:rPr lang="en" sz="1050">
                <a:solidFill>
                  <a:srgbClr val="999999"/>
                </a:solidFill>
                <a:highlight>
                  <a:srgbClr val="F5F2F0"/>
                </a:highlight>
                <a:latin typeface="Courier New"/>
                <a:ea typeface="Courier New"/>
                <a:cs typeface="Courier New"/>
                <a:sym typeface="Courier New"/>
              </a:rPr>
              <a:t>&lt;</a:t>
            </a:r>
            <a:r>
              <a:rPr lang="en" sz="1050">
                <a:solidFill>
                  <a:srgbClr val="990055"/>
                </a:solidFill>
                <a:highlight>
                  <a:srgbClr val="F5F2F0"/>
                </a:highlight>
                <a:latin typeface="Courier New"/>
                <a:ea typeface="Courier New"/>
                <a:cs typeface="Courier New"/>
                <a:sym typeface="Courier New"/>
              </a:rPr>
              <a:t>div</a:t>
            </a:r>
            <a:r>
              <a:rPr lang="en" sz="1050">
                <a:solidFill>
                  <a:srgbClr val="999999"/>
                </a:solidFill>
                <a:highlight>
                  <a:srgbClr val="F5F2F0"/>
                </a:highlight>
                <a:latin typeface="Courier New"/>
                <a:ea typeface="Courier New"/>
                <a:cs typeface="Courier New"/>
                <a:sym typeface="Courier New"/>
              </a:rPr>
              <a:t>&gt;</a:t>
            </a:r>
            <a:endParaRPr sz="105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5F2F0"/>
                </a:highlight>
                <a:latin typeface="Courier New"/>
                <a:ea typeface="Courier New"/>
                <a:cs typeface="Courier New"/>
                <a:sym typeface="Courier New"/>
              </a:rPr>
              <a:t>    </a:t>
            </a:r>
            <a:r>
              <a:rPr lang="en" sz="1050">
                <a:solidFill>
                  <a:srgbClr val="999999"/>
                </a:solidFill>
                <a:highlight>
                  <a:srgbClr val="F5F2F0"/>
                </a:highlight>
                <a:latin typeface="Courier New"/>
                <a:ea typeface="Courier New"/>
                <a:cs typeface="Courier New"/>
                <a:sym typeface="Courier New"/>
              </a:rPr>
              <a:t>&lt;</a:t>
            </a:r>
            <a:r>
              <a:rPr lang="en" sz="1050">
                <a:solidFill>
                  <a:srgbClr val="990055"/>
                </a:solidFill>
                <a:highlight>
                  <a:srgbClr val="F5F2F0"/>
                </a:highlight>
                <a:latin typeface="Courier New"/>
                <a:ea typeface="Courier New"/>
                <a:cs typeface="Courier New"/>
                <a:sym typeface="Courier New"/>
              </a:rPr>
              <a:t>h1</a:t>
            </a:r>
            <a:r>
              <a:rPr lang="en" sz="1050">
                <a:solidFill>
                  <a:srgbClr val="669900"/>
                </a:solidFill>
                <a:highlight>
                  <a:srgbClr val="F5F2F0"/>
                </a:highlight>
                <a:latin typeface="Courier New"/>
                <a:ea typeface="Courier New"/>
                <a:cs typeface="Courier New"/>
                <a:sym typeface="Courier New"/>
              </a:rPr>
              <a:t> style</a:t>
            </a:r>
            <a:r>
              <a:rPr lang="en" sz="1050">
                <a:solidFill>
                  <a:srgbClr val="999999"/>
                </a:solidFill>
                <a:highlight>
                  <a:srgbClr val="F5F2F0"/>
                </a:highlight>
                <a:latin typeface="Courier New"/>
                <a:ea typeface="Courier New"/>
                <a:cs typeface="Courier New"/>
                <a:sym typeface="Courier New"/>
              </a:rPr>
              <a:t>="</a:t>
            </a:r>
            <a:r>
              <a:rPr lang="en" sz="1050">
                <a:solidFill>
                  <a:srgbClr val="990055"/>
                </a:solidFill>
                <a:highlight>
                  <a:srgbClr val="F5F2F0"/>
                </a:highlight>
                <a:latin typeface="Courier New"/>
                <a:ea typeface="Courier New"/>
                <a:cs typeface="Courier New"/>
                <a:sym typeface="Courier New"/>
              </a:rPr>
              <a:t>color</a:t>
            </a:r>
            <a:r>
              <a:rPr lang="en" sz="1050">
                <a:solidFill>
                  <a:srgbClr val="999999"/>
                </a:solidFill>
                <a:highlight>
                  <a:srgbClr val="F5F2F0"/>
                </a:highlight>
                <a:latin typeface="Courier New"/>
                <a:ea typeface="Courier New"/>
                <a:cs typeface="Courier New"/>
                <a:sym typeface="Courier New"/>
              </a:rPr>
              <a:t>:</a:t>
            </a:r>
            <a:r>
              <a:rPr lang="en" sz="1050">
                <a:solidFill>
                  <a:srgbClr val="0077AA"/>
                </a:solidFill>
                <a:highlight>
                  <a:srgbClr val="F5F2F0"/>
                </a:highlight>
                <a:latin typeface="Courier New"/>
                <a:ea typeface="Courier New"/>
                <a:cs typeface="Courier New"/>
                <a:sym typeface="Courier New"/>
              </a:rPr>
              <a:t>white</a:t>
            </a:r>
            <a:r>
              <a:rPr lang="en" sz="1050">
                <a:solidFill>
                  <a:srgbClr val="999999"/>
                </a:solidFill>
                <a:highlight>
                  <a:srgbClr val="F5F2F0"/>
                </a:highlight>
                <a:latin typeface="Courier New"/>
                <a:ea typeface="Courier New"/>
                <a:cs typeface="Courier New"/>
                <a:sym typeface="Courier New"/>
              </a:rPr>
              <a:t>;</a:t>
            </a:r>
            <a:r>
              <a:rPr lang="en" sz="1050">
                <a:solidFill>
                  <a:srgbClr val="990055"/>
                </a:solidFill>
                <a:highlight>
                  <a:srgbClr val="F5F2F0"/>
                </a:highlight>
                <a:latin typeface="Courier New"/>
                <a:ea typeface="Courier New"/>
                <a:cs typeface="Courier New"/>
                <a:sym typeface="Courier New"/>
              </a:rPr>
              <a:t>padding</a:t>
            </a:r>
            <a:r>
              <a:rPr lang="en" sz="1050">
                <a:solidFill>
                  <a:srgbClr val="999999"/>
                </a:solidFill>
                <a:highlight>
                  <a:srgbClr val="F5F2F0"/>
                </a:highlight>
                <a:latin typeface="Courier New"/>
                <a:ea typeface="Courier New"/>
                <a:cs typeface="Courier New"/>
                <a:sym typeface="Courier New"/>
              </a:rPr>
              <a:t>:</a:t>
            </a:r>
            <a:r>
              <a:rPr lang="en" sz="1050">
                <a:solidFill>
                  <a:srgbClr val="990055"/>
                </a:solidFill>
                <a:highlight>
                  <a:srgbClr val="F5F2F0"/>
                </a:highlight>
                <a:latin typeface="Courier New"/>
                <a:ea typeface="Courier New"/>
                <a:cs typeface="Courier New"/>
                <a:sym typeface="Courier New"/>
              </a:rPr>
              <a:t>30</a:t>
            </a:r>
            <a:r>
              <a:rPr lang="en" sz="1050">
                <a:solidFill>
                  <a:srgbClr val="0077AA"/>
                </a:solidFill>
                <a:highlight>
                  <a:srgbClr val="F5F2F0"/>
                </a:highlight>
                <a:latin typeface="Courier New"/>
                <a:ea typeface="Courier New"/>
                <a:cs typeface="Courier New"/>
                <a:sym typeface="Courier New"/>
              </a:rPr>
              <a:t>px</a:t>
            </a:r>
            <a:r>
              <a:rPr lang="en" sz="1050">
                <a:solidFill>
                  <a:srgbClr val="999999"/>
                </a:solidFill>
                <a:highlight>
                  <a:srgbClr val="F5F2F0"/>
                </a:highlight>
                <a:latin typeface="Courier New"/>
                <a:ea typeface="Courier New"/>
                <a:cs typeface="Courier New"/>
                <a:sym typeface="Courier New"/>
              </a:rPr>
              <a:t>;"&gt;</a:t>
            </a:r>
            <a:r>
              <a:rPr lang="en" sz="1050">
                <a:solidFill>
                  <a:schemeClr val="dk1"/>
                </a:solidFill>
                <a:highlight>
                  <a:srgbClr val="F5F2F0"/>
                </a:highlight>
                <a:latin typeface="Courier New"/>
                <a:ea typeface="Courier New"/>
                <a:cs typeface="Courier New"/>
                <a:sym typeface="Courier New"/>
              </a:rPr>
              <a:t>Bem vindo a Ultima School!</a:t>
            </a:r>
            <a:r>
              <a:rPr lang="en" sz="1050">
                <a:solidFill>
                  <a:srgbClr val="999999"/>
                </a:solidFill>
                <a:highlight>
                  <a:srgbClr val="F5F2F0"/>
                </a:highlight>
                <a:latin typeface="Courier New"/>
                <a:ea typeface="Courier New"/>
                <a:cs typeface="Courier New"/>
                <a:sym typeface="Courier New"/>
              </a:rPr>
              <a:t>&lt;/</a:t>
            </a:r>
            <a:r>
              <a:rPr lang="en" sz="1050">
                <a:solidFill>
                  <a:srgbClr val="990055"/>
                </a:solidFill>
                <a:highlight>
                  <a:srgbClr val="F5F2F0"/>
                </a:highlight>
                <a:latin typeface="Courier New"/>
                <a:ea typeface="Courier New"/>
                <a:cs typeface="Courier New"/>
                <a:sym typeface="Courier New"/>
              </a:rPr>
              <a:t>h1</a:t>
            </a:r>
            <a:r>
              <a:rPr lang="en" sz="1050">
                <a:solidFill>
                  <a:srgbClr val="999999"/>
                </a:solidFill>
                <a:highlight>
                  <a:srgbClr val="F5F2F0"/>
                </a:highlight>
                <a:latin typeface="Courier New"/>
                <a:ea typeface="Courier New"/>
                <a:cs typeface="Courier New"/>
                <a:sym typeface="Courier New"/>
              </a:rPr>
              <a:t>&gt;</a:t>
            </a:r>
            <a:endParaRPr sz="105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5F2F0"/>
                </a:highlight>
                <a:latin typeface="Courier New"/>
                <a:ea typeface="Courier New"/>
                <a:cs typeface="Courier New"/>
                <a:sym typeface="Courier New"/>
              </a:rPr>
              <a:t>    </a:t>
            </a:r>
            <a:r>
              <a:rPr lang="en" sz="1050">
                <a:solidFill>
                  <a:srgbClr val="999999"/>
                </a:solidFill>
                <a:highlight>
                  <a:srgbClr val="F5F2F0"/>
                </a:highlight>
                <a:latin typeface="Courier New"/>
                <a:ea typeface="Courier New"/>
                <a:cs typeface="Courier New"/>
                <a:sym typeface="Courier New"/>
              </a:rPr>
              <a:t>&lt;</a:t>
            </a:r>
            <a:r>
              <a:rPr lang="en" sz="1050">
                <a:solidFill>
                  <a:srgbClr val="990055"/>
                </a:solidFill>
                <a:highlight>
                  <a:srgbClr val="F5F2F0"/>
                </a:highlight>
                <a:latin typeface="Courier New"/>
                <a:ea typeface="Courier New"/>
                <a:cs typeface="Courier New"/>
                <a:sym typeface="Courier New"/>
              </a:rPr>
              <a:t>p</a:t>
            </a:r>
            <a:r>
              <a:rPr lang="en" sz="1050">
                <a:solidFill>
                  <a:srgbClr val="669900"/>
                </a:solidFill>
                <a:highlight>
                  <a:srgbClr val="F5F2F0"/>
                </a:highlight>
                <a:latin typeface="Courier New"/>
                <a:ea typeface="Courier New"/>
                <a:cs typeface="Courier New"/>
                <a:sym typeface="Courier New"/>
              </a:rPr>
              <a:t> style</a:t>
            </a:r>
            <a:r>
              <a:rPr lang="en" sz="1050">
                <a:solidFill>
                  <a:srgbClr val="999999"/>
                </a:solidFill>
                <a:highlight>
                  <a:srgbClr val="F5F2F0"/>
                </a:highlight>
                <a:latin typeface="Courier New"/>
                <a:ea typeface="Courier New"/>
                <a:cs typeface="Courier New"/>
                <a:sym typeface="Courier New"/>
              </a:rPr>
              <a:t>="</a:t>
            </a:r>
            <a:r>
              <a:rPr lang="en" sz="1050">
                <a:solidFill>
                  <a:srgbClr val="990055"/>
                </a:solidFill>
                <a:highlight>
                  <a:srgbClr val="F5F2F0"/>
                </a:highlight>
                <a:latin typeface="Courier New"/>
                <a:ea typeface="Courier New"/>
                <a:cs typeface="Courier New"/>
                <a:sym typeface="Courier New"/>
              </a:rPr>
              <a:t>color</a:t>
            </a:r>
            <a:r>
              <a:rPr lang="en" sz="1050">
                <a:solidFill>
                  <a:srgbClr val="999999"/>
                </a:solidFill>
                <a:highlight>
                  <a:srgbClr val="F5F2F0"/>
                </a:highlight>
                <a:latin typeface="Courier New"/>
                <a:ea typeface="Courier New"/>
                <a:cs typeface="Courier New"/>
                <a:sym typeface="Courier New"/>
              </a:rPr>
              <a:t>:</a:t>
            </a:r>
            <a:r>
              <a:rPr lang="en" sz="1050">
                <a:solidFill>
                  <a:srgbClr val="0077AA"/>
                </a:solidFill>
                <a:highlight>
                  <a:srgbClr val="F5F2F0"/>
                </a:highlight>
                <a:latin typeface="Courier New"/>
                <a:ea typeface="Courier New"/>
                <a:cs typeface="Courier New"/>
                <a:sym typeface="Courier New"/>
              </a:rPr>
              <a:t>blue</a:t>
            </a:r>
            <a:r>
              <a:rPr lang="en" sz="1050">
                <a:solidFill>
                  <a:srgbClr val="999999"/>
                </a:solidFill>
                <a:highlight>
                  <a:srgbClr val="F5F2F0"/>
                </a:highlight>
                <a:latin typeface="Courier New"/>
                <a:ea typeface="Courier New"/>
                <a:cs typeface="Courier New"/>
                <a:sym typeface="Courier New"/>
              </a:rPr>
              <a:t>;"&gt;</a:t>
            </a:r>
            <a:r>
              <a:rPr lang="en" sz="1050">
                <a:solidFill>
                  <a:schemeClr val="dk1"/>
                </a:solidFill>
                <a:highlight>
                  <a:srgbClr val="F5F2F0"/>
                </a:highlight>
                <a:latin typeface="Courier New"/>
                <a:ea typeface="Courier New"/>
                <a:cs typeface="Courier New"/>
                <a:sym typeface="Courier New"/>
              </a:rPr>
              <a:t>Escolha um curso</a:t>
            </a:r>
            <a:r>
              <a:rPr lang="en" sz="1050">
                <a:solidFill>
                  <a:srgbClr val="999999"/>
                </a:solidFill>
                <a:highlight>
                  <a:srgbClr val="F5F2F0"/>
                </a:highlight>
                <a:latin typeface="Courier New"/>
                <a:ea typeface="Courier New"/>
                <a:cs typeface="Courier New"/>
                <a:sym typeface="Courier New"/>
              </a:rPr>
              <a:t>&lt;/</a:t>
            </a:r>
            <a:r>
              <a:rPr lang="en" sz="1050">
                <a:solidFill>
                  <a:srgbClr val="990055"/>
                </a:solidFill>
                <a:highlight>
                  <a:srgbClr val="F5F2F0"/>
                </a:highlight>
                <a:latin typeface="Courier New"/>
                <a:ea typeface="Courier New"/>
                <a:cs typeface="Courier New"/>
                <a:sym typeface="Courier New"/>
              </a:rPr>
              <a:t>p</a:t>
            </a:r>
            <a:r>
              <a:rPr lang="en" sz="1050">
                <a:solidFill>
                  <a:srgbClr val="999999"/>
                </a:solidFill>
                <a:highlight>
                  <a:srgbClr val="F5F2F0"/>
                </a:highlight>
                <a:latin typeface="Courier New"/>
                <a:ea typeface="Courier New"/>
                <a:cs typeface="Courier New"/>
                <a:sym typeface="Courier New"/>
              </a:rPr>
              <a:t>&gt;</a:t>
            </a:r>
            <a:endParaRPr sz="105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highlight>
                  <a:srgbClr val="F5F2F0"/>
                </a:highlight>
                <a:latin typeface="Courier New"/>
                <a:ea typeface="Courier New"/>
                <a:cs typeface="Courier New"/>
                <a:sym typeface="Courier New"/>
              </a:rPr>
              <a:t>  </a:t>
            </a:r>
            <a:r>
              <a:rPr lang="en" sz="1050">
                <a:solidFill>
                  <a:srgbClr val="999999"/>
                </a:solidFill>
                <a:highlight>
                  <a:srgbClr val="F5F2F0"/>
                </a:highlight>
                <a:latin typeface="Courier New"/>
                <a:ea typeface="Courier New"/>
                <a:cs typeface="Courier New"/>
                <a:sym typeface="Courier New"/>
              </a:rPr>
              <a:t>&lt;/</a:t>
            </a:r>
            <a:r>
              <a:rPr lang="en" sz="1050">
                <a:solidFill>
                  <a:srgbClr val="990055"/>
                </a:solidFill>
                <a:highlight>
                  <a:srgbClr val="F5F2F0"/>
                </a:highlight>
                <a:latin typeface="Courier New"/>
                <a:ea typeface="Courier New"/>
                <a:cs typeface="Courier New"/>
                <a:sym typeface="Courier New"/>
              </a:rPr>
              <a:t>div</a:t>
            </a:r>
            <a:r>
              <a:rPr lang="en" sz="1050">
                <a:solidFill>
                  <a:srgbClr val="999999"/>
                </a:solidFill>
                <a:highlight>
                  <a:srgbClr val="F5F2F0"/>
                </a:highlight>
                <a:latin typeface="Courier New"/>
                <a:ea typeface="Courier New"/>
                <a:cs typeface="Courier New"/>
                <a:sym typeface="Courier New"/>
              </a:rPr>
              <a:t>&gt;</a:t>
            </a:r>
            <a:endParaRPr sz="105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999999"/>
                </a:solidFill>
                <a:highlight>
                  <a:srgbClr val="F5F2F0"/>
                </a:highlight>
                <a:latin typeface="Courier New"/>
                <a:ea typeface="Courier New"/>
                <a:cs typeface="Courier New"/>
                <a:sym typeface="Courier New"/>
              </a:rPr>
              <a:t>&lt;/</a:t>
            </a:r>
            <a:r>
              <a:rPr lang="en" sz="1050">
                <a:solidFill>
                  <a:srgbClr val="990055"/>
                </a:solidFill>
                <a:highlight>
                  <a:srgbClr val="F5F2F0"/>
                </a:highlight>
                <a:latin typeface="Courier New"/>
                <a:ea typeface="Courier New"/>
                <a:cs typeface="Courier New"/>
                <a:sym typeface="Courier New"/>
              </a:rPr>
              <a:t>body</a:t>
            </a:r>
            <a:r>
              <a:rPr lang="en" sz="1050">
                <a:solidFill>
                  <a:srgbClr val="999999"/>
                </a:solidFill>
                <a:highlight>
                  <a:srgbClr val="F5F2F0"/>
                </a:highlight>
                <a:latin typeface="Courier New"/>
                <a:ea typeface="Courier New"/>
                <a:cs typeface="Courier New"/>
                <a:sym typeface="Courier New"/>
              </a:rPr>
              <a:t>&gt;</a:t>
            </a:r>
            <a:endParaRPr sz="105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999999"/>
                </a:solidFill>
                <a:highlight>
                  <a:srgbClr val="F5F2F0"/>
                </a:highlight>
                <a:latin typeface="Courier New"/>
                <a:ea typeface="Courier New"/>
                <a:cs typeface="Courier New"/>
                <a:sym typeface="Courier New"/>
              </a:rPr>
              <a:t>&lt;/</a:t>
            </a:r>
            <a:r>
              <a:rPr lang="en" sz="1050">
                <a:solidFill>
                  <a:srgbClr val="990055"/>
                </a:solidFill>
                <a:highlight>
                  <a:srgbClr val="F5F2F0"/>
                </a:highlight>
                <a:latin typeface="Courier New"/>
                <a:ea typeface="Courier New"/>
                <a:cs typeface="Courier New"/>
                <a:sym typeface="Courier New"/>
              </a:rPr>
              <a:t>html</a:t>
            </a:r>
            <a:r>
              <a:rPr lang="en" sz="1050">
                <a:solidFill>
                  <a:srgbClr val="999999"/>
                </a:solidFill>
                <a:highlight>
                  <a:srgbClr val="F5F2F0"/>
                </a:highlight>
                <a:latin typeface="Courier New"/>
                <a:ea typeface="Courier New"/>
                <a:cs typeface="Courier New"/>
                <a:sym typeface="Courier New"/>
              </a:rPr>
              <a:t>&gt;</a:t>
            </a:r>
            <a:endParaRPr sz="1050">
              <a:solidFill>
                <a:srgbClr val="999999"/>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999999"/>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999999"/>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999999"/>
                </a:solidFill>
                <a:highlight>
                  <a:srgbClr val="F5F2F0"/>
                </a:highlight>
                <a:latin typeface="Courier New"/>
                <a:ea typeface="Courier New"/>
                <a:cs typeface="Courier New"/>
                <a:sym typeface="Courier New"/>
              </a:rPr>
              <a:t>C</a:t>
            </a:r>
            <a:r>
              <a:rPr b="1" lang="en" sz="1200">
                <a:solidFill>
                  <a:srgbClr val="4D5C6D"/>
                </a:solidFill>
                <a:highlight>
                  <a:srgbClr val="FFFFFF"/>
                </a:highlight>
              </a:rPr>
              <a:t>SS interno</a:t>
            </a:r>
            <a:endParaRPr b="1" sz="1200">
              <a:solidFill>
                <a:srgbClr val="4D5C6D"/>
              </a:solidFill>
              <a:highlight>
                <a:srgbClr val="FFFFFF"/>
              </a:highlight>
            </a:endParaRPr>
          </a:p>
          <a:p>
            <a:pPr indent="0" lvl="0" marL="0" rtl="0" algn="l">
              <a:spcBef>
                <a:spcPts val="0"/>
              </a:spcBef>
              <a:spcAft>
                <a:spcPts val="0"/>
              </a:spcAft>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html</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head</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style</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669900"/>
                </a:solidFill>
                <a:highlight>
                  <a:srgbClr val="F5F2F0"/>
                </a:highlight>
                <a:latin typeface="Courier New"/>
                <a:ea typeface="Courier New"/>
                <a:cs typeface="Courier New"/>
                <a:sym typeface="Courier New"/>
              </a:rPr>
              <a:t>body </a:t>
            </a:r>
            <a:r>
              <a:rPr lang="en" sz="1200">
                <a:solidFill>
                  <a:srgbClr val="999999"/>
                </a:solidFill>
                <a:highlight>
                  <a:srgbClr val="F5F2F0"/>
                </a:highlight>
                <a:latin typeface="Courier New"/>
                <a:ea typeface="Courier New"/>
                <a:cs typeface="Courier New"/>
                <a:sym typeface="Courier New"/>
              </a:rPr>
              <a: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0055"/>
                </a:solidFill>
                <a:highlight>
                  <a:srgbClr val="F5F2F0"/>
                </a:highlight>
                <a:latin typeface="Courier New"/>
                <a:ea typeface="Courier New"/>
                <a:cs typeface="Courier New"/>
                <a:sym typeface="Courier New"/>
              </a:rPr>
              <a:t>background-color</a:t>
            </a:r>
            <a:r>
              <a:rPr lang="en" sz="1200">
                <a:solidFill>
                  <a:srgbClr val="999999"/>
                </a:solidFill>
                <a:highlight>
                  <a:srgbClr val="F5F2F0"/>
                </a:highlight>
                <a:latin typeface="Courier New"/>
                <a:ea typeface="Courier New"/>
                <a:cs typeface="Courier New"/>
                <a:sym typeface="Courier New"/>
              </a:rPr>
              <a:t>:</a:t>
            </a:r>
            <a:r>
              <a:rPr lang="en" sz="1200">
                <a:solidFill>
                  <a:schemeClr val="dk1"/>
                </a:solidFill>
                <a:highlight>
                  <a:srgbClr val="F5F2F0"/>
                </a:highlight>
                <a:latin typeface="Courier New"/>
                <a:ea typeface="Courier New"/>
                <a:cs typeface="Courier New"/>
                <a:sym typeface="Courier New"/>
              </a:rPr>
              <a:t> blue</a:t>
            </a:r>
            <a:r>
              <a:rPr lang="en" sz="1200">
                <a:solidFill>
                  <a:srgbClr val="999999"/>
                </a:solidFill>
                <a:highlight>
                  <a:srgbClr val="F5F2F0"/>
                </a:highlight>
                <a:latin typeface="Courier New"/>
                <a:ea typeface="Courier New"/>
                <a:cs typeface="Courier New"/>
                <a:sym typeface="Courier New"/>
              </a:rPr>
              <a: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669900"/>
                </a:solidFill>
                <a:highlight>
                  <a:srgbClr val="F5F2F0"/>
                </a:highlight>
                <a:latin typeface="Courier New"/>
                <a:ea typeface="Courier New"/>
                <a:cs typeface="Courier New"/>
                <a:sym typeface="Courier New"/>
              </a:rPr>
              <a:t>.titulo </a:t>
            </a:r>
            <a:r>
              <a:rPr lang="en" sz="1200">
                <a:solidFill>
                  <a:srgbClr val="999999"/>
                </a:solidFill>
                <a:highlight>
                  <a:srgbClr val="F5F2F0"/>
                </a:highlight>
                <a:latin typeface="Courier New"/>
                <a:ea typeface="Courier New"/>
                <a:cs typeface="Courier New"/>
                <a:sym typeface="Courier New"/>
              </a:rPr>
              <a: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0055"/>
                </a:solidFill>
                <a:highlight>
                  <a:srgbClr val="F5F2F0"/>
                </a:highlight>
                <a:latin typeface="Courier New"/>
                <a:ea typeface="Courier New"/>
                <a:cs typeface="Courier New"/>
                <a:sym typeface="Courier New"/>
              </a:rPr>
              <a:t>color</a:t>
            </a:r>
            <a:r>
              <a:rPr lang="en" sz="1200">
                <a:solidFill>
                  <a:srgbClr val="999999"/>
                </a:solidFill>
                <a:highlight>
                  <a:srgbClr val="F5F2F0"/>
                </a:highlight>
                <a:latin typeface="Courier New"/>
                <a:ea typeface="Courier New"/>
                <a:cs typeface="Courier New"/>
                <a:sym typeface="Courier New"/>
              </a:rPr>
              <a:t>:</a:t>
            </a:r>
            <a:r>
              <a:rPr lang="en" sz="1200">
                <a:solidFill>
                  <a:schemeClr val="dk1"/>
                </a:solidFill>
                <a:highlight>
                  <a:srgbClr val="F5F2F0"/>
                </a:highlight>
                <a:latin typeface="Courier New"/>
                <a:ea typeface="Courier New"/>
                <a:cs typeface="Courier New"/>
                <a:sym typeface="Courier New"/>
              </a:rPr>
              <a:t> red</a:t>
            </a:r>
            <a:r>
              <a:rPr lang="en" sz="1200">
                <a:solidFill>
                  <a:srgbClr val="999999"/>
                </a:solidFill>
                <a:highlight>
                  <a:srgbClr val="F5F2F0"/>
                </a:highlight>
                <a:latin typeface="Courier New"/>
                <a:ea typeface="Courier New"/>
                <a:cs typeface="Courier New"/>
                <a:sym typeface="Courier New"/>
              </a:rPr>
              <a: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0055"/>
                </a:solidFill>
                <a:highlight>
                  <a:srgbClr val="F5F2F0"/>
                </a:highlight>
                <a:latin typeface="Courier New"/>
                <a:ea typeface="Courier New"/>
                <a:cs typeface="Courier New"/>
                <a:sym typeface="Courier New"/>
              </a:rPr>
              <a:t>padding</a:t>
            </a:r>
            <a:r>
              <a:rPr lang="en" sz="1200">
                <a:solidFill>
                  <a:srgbClr val="999999"/>
                </a:solidFill>
                <a:highlight>
                  <a:srgbClr val="F5F2F0"/>
                </a:highlight>
                <a:latin typeface="Courier New"/>
                <a:ea typeface="Courier New"/>
                <a:cs typeface="Courier New"/>
                <a:sym typeface="Courier New"/>
              </a:rPr>
              <a:t>:</a:t>
            </a:r>
            <a:r>
              <a:rPr lang="en" sz="1200">
                <a:solidFill>
                  <a:schemeClr val="dk1"/>
                </a:solidFill>
                <a:highlight>
                  <a:srgbClr val="F5F2F0"/>
                </a:highlight>
                <a:latin typeface="Courier New"/>
                <a:ea typeface="Courier New"/>
                <a:cs typeface="Courier New"/>
                <a:sym typeface="Courier New"/>
              </a:rPr>
              <a:t> </a:t>
            </a:r>
            <a:r>
              <a:rPr lang="en" sz="1200">
                <a:solidFill>
                  <a:srgbClr val="990055"/>
                </a:solidFill>
                <a:highlight>
                  <a:srgbClr val="F5F2F0"/>
                </a:highlight>
                <a:latin typeface="Courier New"/>
                <a:ea typeface="Courier New"/>
                <a:cs typeface="Courier New"/>
                <a:sym typeface="Courier New"/>
              </a:rPr>
              <a:t>60</a:t>
            </a:r>
            <a:r>
              <a:rPr lang="en" sz="1200">
                <a:solidFill>
                  <a:schemeClr val="dk1"/>
                </a:solidFill>
                <a:highlight>
                  <a:srgbClr val="F5F2F0"/>
                </a:highlight>
                <a:latin typeface="Courier New"/>
                <a:ea typeface="Courier New"/>
                <a:cs typeface="Courier New"/>
                <a:sym typeface="Courier New"/>
              </a:rPr>
              <a:t>px</a:t>
            </a:r>
            <a:r>
              <a:rPr lang="en" sz="1200">
                <a:solidFill>
                  <a:srgbClr val="999999"/>
                </a:solidFill>
                <a:highlight>
                  <a:srgbClr val="F5F2F0"/>
                </a:highlight>
                <a:latin typeface="Courier New"/>
                <a:ea typeface="Courier New"/>
                <a:cs typeface="Courier New"/>
                <a:sym typeface="Courier New"/>
              </a:rPr>
              <a: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a:t>
            </a:r>
            <a:r>
              <a:rPr lang="en" sz="1200">
                <a:solidFill>
                  <a:schemeClr val="dk1"/>
                </a:solidFill>
                <a:highlight>
                  <a:srgbClr val="F5F2F0"/>
                </a:highlight>
                <a:latin typeface="Courier New"/>
                <a:ea typeface="Courier New"/>
                <a:cs typeface="Courier New"/>
                <a:sym typeface="Courier New"/>
              </a:rPr>
              <a:t> </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669900"/>
                </a:solidFill>
                <a:highlight>
                  <a:srgbClr val="F5F2F0"/>
                </a:highlight>
                <a:latin typeface="Courier New"/>
                <a:ea typeface="Courier New"/>
                <a:cs typeface="Courier New"/>
                <a:sym typeface="Courier New"/>
              </a:rPr>
              <a:t>#titulo-span </a:t>
            </a:r>
            <a:r>
              <a:rPr lang="en" sz="1200">
                <a:solidFill>
                  <a:srgbClr val="999999"/>
                </a:solidFill>
                <a:highlight>
                  <a:srgbClr val="F5F2F0"/>
                </a:highlight>
                <a:latin typeface="Courier New"/>
                <a:ea typeface="Courier New"/>
                <a:cs typeface="Courier New"/>
                <a:sym typeface="Courier New"/>
              </a:rPr>
              <a: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0055"/>
                </a:solidFill>
                <a:highlight>
                  <a:srgbClr val="F5F2F0"/>
                </a:highlight>
                <a:latin typeface="Courier New"/>
                <a:ea typeface="Courier New"/>
                <a:cs typeface="Courier New"/>
                <a:sym typeface="Courier New"/>
              </a:rPr>
              <a:t>color</a:t>
            </a:r>
            <a:r>
              <a:rPr lang="en" sz="1200">
                <a:solidFill>
                  <a:srgbClr val="999999"/>
                </a:solidFill>
                <a:highlight>
                  <a:srgbClr val="F5F2F0"/>
                </a:highlight>
                <a:latin typeface="Courier New"/>
                <a:ea typeface="Courier New"/>
                <a:cs typeface="Courier New"/>
                <a:sym typeface="Courier New"/>
              </a:rPr>
              <a:t>:</a:t>
            </a:r>
            <a:r>
              <a:rPr lang="en" sz="1200">
                <a:solidFill>
                  <a:schemeClr val="dk1"/>
                </a:solidFill>
                <a:highlight>
                  <a:srgbClr val="F5F2F0"/>
                </a:highlight>
                <a:latin typeface="Courier New"/>
                <a:ea typeface="Courier New"/>
                <a:cs typeface="Courier New"/>
                <a:sym typeface="Courier New"/>
              </a:rPr>
              <a:t> blue</a:t>
            </a:r>
            <a:r>
              <a:rPr lang="en" sz="1200">
                <a:solidFill>
                  <a:srgbClr val="999999"/>
                </a:solidFill>
                <a:highlight>
                  <a:srgbClr val="F5F2F0"/>
                </a:highlight>
                <a:latin typeface="Courier New"/>
                <a:ea typeface="Courier New"/>
                <a:cs typeface="Courier New"/>
                <a:sym typeface="Courier New"/>
              </a:rPr>
              <a: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0055"/>
                </a:solidFill>
                <a:highlight>
                  <a:srgbClr val="F5F2F0"/>
                </a:highlight>
                <a:latin typeface="Courier New"/>
                <a:ea typeface="Courier New"/>
                <a:cs typeface="Courier New"/>
                <a:sym typeface="Courier New"/>
              </a:rPr>
              <a:t>Font-size</a:t>
            </a:r>
            <a:r>
              <a:rPr lang="en" sz="1200">
                <a:solidFill>
                  <a:srgbClr val="999999"/>
                </a:solidFill>
                <a:highlight>
                  <a:srgbClr val="F5F2F0"/>
                </a:highlight>
                <a:latin typeface="Courier New"/>
                <a:ea typeface="Courier New"/>
                <a:cs typeface="Courier New"/>
                <a:sym typeface="Courier New"/>
              </a:rPr>
              <a:t>:</a:t>
            </a:r>
            <a:r>
              <a:rPr lang="en" sz="1200">
                <a:solidFill>
                  <a:schemeClr val="dk1"/>
                </a:solidFill>
                <a:highlight>
                  <a:srgbClr val="F5F2F0"/>
                </a:highlight>
                <a:latin typeface="Courier New"/>
                <a:ea typeface="Courier New"/>
                <a:cs typeface="Courier New"/>
                <a:sym typeface="Courier New"/>
              </a:rPr>
              <a:t> </a:t>
            </a:r>
            <a:r>
              <a:rPr lang="en" sz="1200">
                <a:solidFill>
                  <a:srgbClr val="990055"/>
                </a:solidFill>
                <a:highlight>
                  <a:srgbClr val="F5F2F0"/>
                </a:highlight>
                <a:latin typeface="Courier New"/>
                <a:ea typeface="Courier New"/>
                <a:cs typeface="Courier New"/>
                <a:sym typeface="Courier New"/>
              </a:rPr>
              <a:t>14</a:t>
            </a:r>
            <a:r>
              <a:rPr lang="en" sz="1200">
                <a:solidFill>
                  <a:schemeClr val="dk1"/>
                </a:solidFill>
                <a:highlight>
                  <a:srgbClr val="F5F2F0"/>
                </a:highlight>
                <a:latin typeface="Courier New"/>
                <a:ea typeface="Courier New"/>
                <a:cs typeface="Courier New"/>
                <a:sym typeface="Courier New"/>
              </a:rPr>
              <a:t>px</a:t>
            </a:r>
            <a:r>
              <a:rPr lang="en" sz="1200">
                <a:solidFill>
                  <a:srgbClr val="999999"/>
                </a:solidFill>
                <a:highlight>
                  <a:srgbClr val="F5F2F0"/>
                </a:highlight>
                <a:latin typeface="Courier New"/>
                <a:ea typeface="Courier New"/>
                <a:cs typeface="Courier New"/>
                <a:sym typeface="Courier New"/>
              </a:rPr>
              <a: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style</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head</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body</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div</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h1 </a:t>
            </a:r>
            <a:r>
              <a:rPr lang="en" sz="1200">
                <a:solidFill>
                  <a:srgbClr val="669900"/>
                </a:solidFill>
                <a:highlight>
                  <a:srgbClr val="F5F2F0"/>
                </a:highlight>
                <a:latin typeface="Courier New"/>
                <a:ea typeface="Courier New"/>
                <a:cs typeface="Courier New"/>
                <a:sym typeface="Courier New"/>
              </a:rPr>
              <a:t>class</a:t>
            </a:r>
            <a:r>
              <a:rPr lang="en" sz="1200">
                <a:solidFill>
                  <a:srgbClr val="999999"/>
                </a:solidFill>
                <a:highlight>
                  <a:srgbClr val="F5F2F0"/>
                </a:highlight>
                <a:latin typeface="Courier New"/>
                <a:ea typeface="Courier New"/>
                <a:cs typeface="Courier New"/>
                <a:sym typeface="Courier New"/>
              </a:rPr>
              <a:t>="</a:t>
            </a:r>
            <a:r>
              <a:rPr lang="en" sz="1200">
                <a:solidFill>
                  <a:srgbClr val="0077AA"/>
                </a:solidFill>
                <a:highlight>
                  <a:srgbClr val="F5F2F0"/>
                </a:highlight>
                <a:latin typeface="Courier New"/>
                <a:ea typeface="Courier New"/>
                <a:cs typeface="Courier New"/>
                <a:sym typeface="Courier New"/>
              </a:rPr>
              <a:t>titulo</a:t>
            </a:r>
            <a:r>
              <a:rPr lang="en" sz="1200">
                <a:solidFill>
                  <a:srgbClr val="999999"/>
                </a:solidFill>
                <a:highlight>
                  <a:srgbClr val="F5F2F0"/>
                </a:highlight>
                <a:latin typeface="Courier New"/>
                <a:ea typeface="Courier New"/>
                <a:cs typeface="Courier New"/>
                <a:sym typeface="Courier New"/>
              </a:rPr>
              <a:t>"&gt;</a:t>
            </a:r>
            <a:r>
              <a:rPr lang="en" sz="1200">
                <a:solidFill>
                  <a:schemeClr val="dk1"/>
                </a:solidFill>
                <a:highlight>
                  <a:srgbClr val="F5F2F0"/>
                </a:highlight>
                <a:latin typeface="Courier New"/>
                <a:ea typeface="Courier New"/>
                <a:cs typeface="Courier New"/>
                <a:sym typeface="Courier New"/>
              </a:rPr>
              <a:t>Bem vindo a Ultima School!</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h1</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span </a:t>
            </a:r>
            <a:r>
              <a:rPr lang="en" sz="1200">
                <a:solidFill>
                  <a:srgbClr val="669900"/>
                </a:solidFill>
                <a:highlight>
                  <a:srgbClr val="F5F2F0"/>
                </a:highlight>
                <a:latin typeface="Courier New"/>
                <a:ea typeface="Courier New"/>
                <a:cs typeface="Courier New"/>
                <a:sym typeface="Courier New"/>
              </a:rPr>
              <a:t>id</a:t>
            </a:r>
            <a:r>
              <a:rPr lang="en" sz="1200">
                <a:solidFill>
                  <a:srgbClr val="999999"/>
                </a:solidFill>
                <a:highlight>
                  <a:srgbClr val="F5F2F0"/>
                </a:highlight>
                <a:latin typeface="Courier New"/>
                <a:ea typeface="Courier New"/>
                <a:cs typeface="Courier New"/>
                <a:sym typeface="Courier New"/>
              </a:rPr>
              <a:t>="</a:t>
            </a:r>
            <a:r>
              <a:rPr lang="en" sz="1200">
                <a:solidFill>
                  <a:srgbClr val="0077AA"/>
                </a:solidFill>
                <a:highlight>
                  <a:srgbClr val="F5F2F0"/>
                </a:highlight>
                <a:latin typeface="Courier New"/>
                <a:ea typeface="Courier New"/>
                <a:cs typeface="Courier New"/>
                <a:sym typeface="Courier New"/>
              </a:rPr>
              <a:t>titulo-span</a:t>
            </a:r>
            <a:r>
              <a:rPr lang="en" sz="1200">
                <a:solidFill>
                  <a:srgbClr val="999999"/>
                </a:solidFill>
                <a:highlight>
                  <a:srgbClr val="F5F2F0"/>
                </a:highlight>
                <a:latin typeface="Courier New"/>
                <a:ea typeface="Courier New"/>
                <a:cs typeface="Courier New"/>
                <a:sym typeface="Courier New"/>
              </a:rPr>
              <a:t>"&gt;</a:t>
            </a:r>
            <a:r>
              <a:rPr lang="en" sz="1200">
                <a:solidFill>
                  <a:schemeClr val="dk1"/>
                </a:solidFill>
                <a:highlight>
                  <a:srgbClr val="F5F2F0"/>
                </a:highlight>
                <a:latin typeface="Courier New"/>
                <a:ea typeface="Courier New"/>
                <a:cs typeface="Courier New"/>
                <a:sym typeface="Courier New"/>
              </a:rPr>
              <a:t>Faça parte da nossa equipe</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span</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div</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body</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152400" marR="152400" rtl="0" algn="l">
              <a:lnSpc>
                <a:spcPct val="150000"/>
              </a:lnSpc>
              <a:spcBef>
                <a:spcPts val="200"/>
              </a:spcBef>
              <a:spcAft>
                <a:spcPts val="0"/>
              </a:spcAft>
              <a:buClr>
                <a:schemeClr val="dk1"/>
              </a:buClr>
              <a:buSzPts val="1100"/>
              <a:buFont typeface="Arial"/>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html</a:t>
            </a:r>
            <a:r>
              <a:rPr lang="en" sz="1200">
                <a:solidFill>
                  <a:srgbClr val="999999"/>
                </a:solidFill>
                <a:highlight>
                  <a:srgbClr val="F5F2F0"/>
                </a:highlight>
                <a:latin typeface="Courier New"/>
                <a:ea typeface="Courier New"/>
                <a:cs typeface="Courier New"/>
                <a:sym typeface="Courier New"/>
              </a:rPr>
              <a:t>&gt;</a:t>
            </a:r>
            <a:endParaRPr sz="1200">
              <a:solidFill>
                <a:srgbClr val="999999"/>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999999"/>
              </a:solidFill>
              <a:highlight>
                <a:srgbClr val="F5F2F0"/>
              </a:highlight>
              <a:latin typeface="Courier New"/>
              <a:ea typeface="Courier New"/>
              <a:cs typeface="Courier New"/>
              <a:sym typeface="Courier New"/>
            </a:endParaRPr>
          </a:p>
          <a:p>
            <a:pPr indent="0" lvl="0" marL="0" rtl="0" algn="l">
              <a:lnSpc>
                <a:spcPct val="115000"/>
              </a:lnSpc>
              <a:spcBef>
                <a:spcPts val="200"/>
              </a:spcBef>
              <a:spcAft>
                <a:spcPts val="0"/>
              </a:spcAft>
              <a:buClr>
                <a:schemeClr val="dk1"/>
              </a:buClr>
              <a:buSzPts val="1100"/>
              <a:buFont typeface="Arial"/>
              <a:buNone/>
            </a:pPr>
            <a:r>
              <a:rPr b="1" lang="en" sz="1200">
                <a:solidFill>
                  <a:srgbClr val="4D5C6D"/>
                </a:solidFill>
                <a:highlight>
                  <a:srgbClr val="FFFFFF"/>
                </a:highlight>
              </a:rPr>
              <a:t>CSS Externo</a:t>
            </a:r>
            <a:endParaRPr b="1" sz="1200">
              <a:solidFill>
                <a:srgbClr val="4D5C6D"/>
              </a:solidFill>
              <a:highlight>
                <a:srgbClr val="FFFFFF"/>
              </a:highlight>
            </a:endParaRPr>
          </a:p>
          <a:p>
            <a:pPr indent="0" lvl="0" marL="0" rtl="0" algn="l">
              <a:spcBef>
                <a:spcPts val="2000"/>
              </a:spcBef>
              <a:spcAft>
                <a:spcPts val="0"/>
              </a:spcAft>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html</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head</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link </a:t>
            </a:r>
            <a:r>
              <a:rPr lang="en" sz="1200">
                <a:solidFill>
                  <a:srgbClr val="669900"/>
                </a:solidFill>
                <a:highlight>
                  <a:srgbClr val="F5F2F0"/>
                </a:highlight>
                <a:latin typeface="Courier New"/>
                <a:ea typeface="Courier New"/>
                <a:cs typeface="Courier New"/>
                <a:sym typeface="Courier New"/>
              </a:rPr>
              <a:t>rel</a:t>
            </a:r>
            <a:r>
              <a:rPr lang="en" sz="1200">
                <a:solidFill>
                  <a:srgbClr val="999999"/>
                </a:solidFill>
                <a:highlight>
                  <a:srgbClr val="F5F2F0"/>
                </a:highlight>
                <a:latin typeface="Courier New"/>
                <a:ea typeface="Courier New"/>
                <a:cs typeface="Courier New"/>
                <a:sym typeface="Courier New"/>
              </a:rPr>
              <a:t>="</a:t>
            </a:r>
            <a:r>
              <a:rPr lang="en" sz="1200">
                <a:solidFill>
                  <a:srgbClr val="0077AA"/>
                </a:solidFill>
                <a:highlight>
                  <a:srgbClr val="F5F2F0"/>
                </a:highlight>
                <a:latin typeface="Courier New"/>
                <a:ea typeface="Courier New"/>
                <a:cs typeface="Courier New"/>
                <a:sym typeface="Courier New"/>
              </a:rPr>
              <a:t>stylesheet</a:t>
            </a:r>
            <a:r>
              <a:rPr lang="en" sz="1200">
                <a:solidFill>
                  <a:srgbClr val="999999"/>
                </a:solidFill>
                <a:highlight>
                  <a:srgbClr val="F5F2F0"/>
                </a:highlight>
                <a:latin typeface="Courier New"/>
                <a:ea typeface="Courier New"/>
                <a:cs typeface="Courier New"/>
                <a:sym typeface="Courier New"/>
              </a:rPr>
              <a:t>"</a:t>
            </a:r>
            <a:r>
              <a:rPr lang="en" sz="1200">
                <a:solidFill>
                  <a:srgbClr val="990055"/>
                </a:solidFill>
                <a:highlight>
                  <a:srgbClr val="F5F2F0"/>
                </a:highlight>
                <a:latin typeface="Courier New"/>
                <a:ea typeface="Courier New"/>
                <a:cs typeface="Courier New"/>
                <a:sym typeface="Courier New"/>
              </a:rPr>
              <a:t> </a:t>
            </a:r>
            <a:r>
              <a:rPr lang="en" sz="1200">
                <a:solidFill>
                  <a:srgbClr val="669900"/>
                </a:solidFill>
                <a:highlight>
                  <a:srgbClr val="F5F2F0"/>
                </a:highlight>
                <a:latin typeface="Courier New"/>
                <a:ea typeface="Courier New"/>
                <a:cs typeface="Courier New"/>
                <a:sym typeface="Courier New"/>
              </a:rPr>
              <a:t>type</a:t>
            </a:r>
            <a:r>
              <a:rPr lang="en" sz="1200">
                <a:solidFill>
                  <a:srgbClr val="999999"/>
                </a:solidFill>
                <a:highlight>
                  <a:srgbClr val="F5F2F0"/>
                </a:highlight>
                <a:latin typeface="Courier New"/>
                <a:ea typeface="Courier New"/>
                <a:cs typeface="Courier New"/>
                <a:sym typeface="Courier New"/>
              </a:rPr>
              <a:t>="</a:t>
            </a:r>
            <a:r>
              <a:rPr lang="en" sz="1200">
                <a:solidFill>
                  <a:srgbClr val="0077AA"/>
                </a:solidFill>
                <a:highlight>
                  <a:srgbClr val="F5F2F0"/>
                </a:highlight>
                <a:latin typeface="Courier New"/>
                <a:ea typeface="Courier New"/>
                <a:cs typeface="Courier New"/>
                <a:sym typeface="Courier New"/>
              </a:rPr>
              <a:t>text/css</a:t>
            </a:r>
            <a:r>
              <a:rPr lang="en" sz="1200">
                <a:solidFill>
                  <a:srgbClr val="999999"/>
                </a:solidFill>
                <a:highlight>
                  <a:srgbClr val="F5F2F0"/>
                </a:highlight>
                <a:latin typeface="Courier New"/>
                <a:ea typeface="Courier New"/>
                <a:cs typeface="Courier New"/>
                <a:sym typeface="Courier New"/>
              </a:rPr>
              <a:t>"</a:t>
            </a:r>
            <a:r>
              <a:rPr lang="en" sz="1200">
                <a:solidFill>
                  <a:srgbClr val="990055"/>
                </a:solidFill>
                <a:highlight>
                  <a:srgbClr val="F5F2F0"/>
                </a:highlight>
                <a:latin typeface="Courier New"/>
                <a:ea typeface="Courier New"/>
                <a:cs typeface="Courier New"/>
                <a:sym typeface="Courier New"/>
              </a:rPr>
              <a:t> </a:t>
            </a:r>
            <a:r>
              <a:rPr lang="en" sz="1200">
                <a:solidFill>
                  <a:srgbClr val="669900"/>
                </a:solidFill>
                <a:highlight>
                  <a:srgbClr val="F5F2F0"/>
                </a:highlight>
                <a:latin typeface="Courier New"/>
                <a:ea typeface="Courier New"/>
                <a:cs typeface="Courier New"/>
                <a:sym typeface="Courier New"/>
              </a:rPr>
              <a:t>href</a:t>
            </a:r>
            <a:r>
              <a:rPr lang="en" sz="1200">
                <a:solidFill>
                  <a:srgbClr val="999999"/>
                </a:solidFill>
                <a:highlight>
                  <a:srgbClr val="F5F2F0"/>
                </a:highlight>
                <a:latin typeface="Courier New"/>
                <a:ea typeface="Courier New"/>
                <a:cs typeface="Courier New"/>
                <a:sym typeface="Courier New"/>
              </a:rPr>
              <a:t>="</a:t>
            </a:r>
            <a:r>
              <a:rPr lang="en" sz="1200">
                <a:solidFill>
                  <a:srgbClr val="0077AA"/>
                </a:solidFill>
                <a:highlight>
                  <a:srgbClr val="F5F2F0"/>
                </a:highlight>
                <a:latin typeface="Courier New"/>
                <a:ea typeface="Courier New"/>
                <a:cs typeface="Courier New"/>
                <a:sym typeface="Courier New"/>
              </a:rPr>
              <a:t>style.css</a:t>
            </a:r>
            <a:r>
              <a:rPr lang="en" sz="1200">
                <a:solidFill>
                  <a:srgbClr val="999999"/>
                </a:solidFill>
                <a:highlight>
                  <a:srgbClr val="F5F2F0"/>
                </a:highlight>
                <a:latin typeface="Courier New"/>
                <a:ea typeface="Courier New"/>
                <a:cs typeface="Courier New"/>
                <a:sym typeface="Courier New"/>
              </a:rPr>
              <a:t>"</a:t>
            </a:r>
            <a:r>
              <a:rPr lang="en" sz="1200">
                <a:solidFill>
                  <a:srgbClr val="990055"/>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head</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body</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div</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h1</a:t>
            </a:r>
            <a:r>
              <a:rPr lang="en" sz="1200">
                <a:solidFill>
                  <a:srgbClr val="999999"/>
                </a:solidFill>
                <a:highlight>
                  <a:srgbClr val="F5F2F0"/>
                </a:highlight>
                <a:latin typeface="Courier New"/>
                <a:ea typeface="Courier New"/>
                <a:cs typeface="Courier New"/>
                <a:sym typeface="Courier New"/>
              </a:rPr>
              <a:t>&gt;</a:t>
            </a:r>
            <a:r>
              <a:rPr lang="en" sz="1200">
                <a:solidFill>
                  <a:schemeClr val="dk1"/>
                </a:solidFill>
                <a:highlight>
                  <a:srgbClr val="F5F2F0"/>
                </a:highlight>
                <a:latin typeface="Courier New"/>
                <a:ea typeface="Courier New"/>
                <a:cs typeface="Courier New"/>
                <a:sym typeface="Courier New"/>
              </a:rPr>
              <a:t>Bem vindo a Ultima School!</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h1</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5F2F0"/>
                </a:highlight>
                <a:latin typeface="Courier New"/>
                <a:ea typeface="Courier New"/>
                <a:cs typeface="Courier New"/>
                <a:sym typeface="Courier New"/>
              </a:rPr>
              <a:t>  </a:t>
            </a: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div</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body</a:t>
            </a:r>
            <a:r>
              <a:rPr lang="en" sz="1200">
                <a:solidFill>
                  <a:srgbClr val="999999"/>
                </a:solidFill>
                <a:highlight>
                  <a:srgbClr val="F5F2F0"/>
                </a:highlight>
                <a:latin typeface="Courier New"/>
                <a:ea typeface="Courier New"/>
                <a:cs typeface="Courier New"/>
                <a:sym typeface="Courier New"/>
              </a:rPr>
              <a:t>&gt;</a:t>
            </a:r>
            <a:endParaRPr sz="1200">
              <a:solidFill>
                <a:schemeClr val="dk1"/>
              </a:solidFill>
              <a:highlight>
                <a:srgbClr val="F5F2F0"/>
              </a:highlight>
              <a:latin typeface="Courier New"/>
              <a:ea typeface="Courier New"/>
              <a:cs typeface="Courier New"/>
              <a:sym typeface="Courier New"/>
            </a:endParaRPr>
          </a:p>
          <a:p>
            <a:pPr indent="0" lvl="0" marL="152400" marR="152400" rtl="0" algn="l">
              <a:lnSpc>
                <a:spcPct val="150000"/>
              </a:lnSpc>
              <a:spcBef>
                <a:spcPts val="200"/>
              </a:spcBef>
              <a:spcAft>
                <a:spcPts val="0"/>
              </a:spcAft>
              <a:buNone/>
            </a:pPr>
            <a:r>
              <a:rPr lang="en" sz="1200">
                <a:solidFill>
                  <a:srgbClr val="999999"/>
                </a:solidFill>
                <a:highlight>
                  <a:srgbClr val="F5F2F0"/>
                </a:highlight>
                <a:latin typeface="Courier New"/>
                <a:ea typeface="Courier New"/>
                <a:cs typeface="Courier New"/>
                <a:sym typeface="Courier New"/>
              </a:rPr>
              <a:t>&lt;/</a:t>
            </a:r>
            <a:r>
              <a:rPr lang="en" sz="1200">
                <a:solidFill>
                  <a:srgbClr val="990055"/>
                </a:solidFill>
                <a:highlight>
                  <a:srgbClr val="F5F2F0"/>
                </a:highlight>
                <a:latin typeface="Courier New"/>
                <a:ea typeface="Courier New"/>
                <a:cs typeface="Courier New"/>
                <a:sym typeface="Courier New"/>
              </a:rPr>
              <a:t>html</a:t>
            </a:r>
            <a:r>
              <a:rPr lang="en" sz="1200">
                <a:solidFill>
                  <a:srgbClr val="999999"/>
                </a:solidFill>
                <a:highlight>
                  <a:srgbClr val="F5F2F0"/>
                </a:highlight>
                <a:latin typeface="Courier New"/>
                <a:ea typeface="Courier New"/>
                <a:cs typeface="Courier New"/>
                <a:sym typeface="Courier New"/>
              </a:rPr>
              <a:t>&gt;</a:t>
            </a:r>
            <a:endParaRPr sz="1200">
              <a:solidFill>
                <a:srgbClr val="999999"/>
              </a:solidFill>
              <a:highlight>
                <a:srgbClr val="F5F2F0"/>
              </a:highlight>
              <a:latin typeface="Courier New"/>
              <a:ea typeface="Courier New"/>
              <a:cs typeface="Courier New"/>
              <a:sym typeface="Courier New"/>
            </a:endParaRPr>
          </a:p>
          <a:p>
            <a:pPr indent="0" lvl="0" marL="152400" marR="152400" rtl="0" algn="l">
              <a:lnSpc>
                <a:spcPct val="150000"/>
              </a:lnSpc>
              <a:spcBef>
                <a:spcPts val="200"/>
              </a:spcBef>
              <a:spcAft>
                <a:spcPts val="0"/>
              </a:spcAft>
              <a:buNone/>
            </a:pPr>
            <a:r>
              <a:t/>
            </a:r>
            <a:endParaRPr sz="1200">
              <a:solidFill>
                <a:srgbClr val="999999"/>
              </a:solidFill>
              <a:highlight>
                <a:srgbClr val="F5F2F0"/>
              </a:highlight>
              <a:latin typeface="Courier New"/>
              <a:ea typeface="Courier New"/>
              <a:cs typeface="Courier New"/>
              <a:sym typeface="Courier New"/>
            </a:endParaRPr>
          </a:p>
          <a:p>
            <a:pPr indent="0" lvl="0" marL="152400" marR="152400" rtl="0" algn="l">
              <a:lnSpc>
                <a:spcPct val="150000"/>
              </a:lnSpc>
              <a:spcBef>
                <a:spcPts val="200"/>
              </a:spcBef>
              <a:spcAft>
                <a:spcPts val="0"/>
              </a:spcAft>
              <a:buClr>
                <a:schemeClr val="dk1"/>
              </a:buClr>
              <a:buSzPts val="1100"/>
              <a:buFont typeface="Arial"/>
              <a:buNone/>
            </a:pPr>
            <a:r>
              <a:rPr lang="en" sz="1200">
                <a:solidFill>
                  <a:srgbClr val="999999"/>
                </a:solidFill>
                <a:highlight>
                  <a:srgbClr val="F5F2F0"/>
                </a:highlight>
                <a:latin typeface="Courier New"/>
                <a:ea typeface="Courier New"/>
                <a:cs typeface="Courier New"/>
                <a:sym typeface="Courier New"/>
              </a:rPr>
              <a:t>COR, FONTE, ALINHAR, TAMANHO, LARGURA, ALTURA</a:t>
            </a:r>
            <a:endParaRPr sz="1200">
              <a:solidFill>
                <a:srgbClr val="999999"/>
              </a:solidFill>
              <a:highlight>
                <a:srgbClr val="F5F2F0"/>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999999"/>
              </a:solidFill>
              <a:highlight>
                <a:srgbClr val="F5F2F0"/>
              </a:highlight>
              <a:latin typeface="Courier New"/>
              <a:ea typeface="Courier New"/>
              <a:cs typeface="Courier New"/>
              <a:sym typeface="Courier Ne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2caae892a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2caae892a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
              </a:spcBef>
              <a:spcAft>
                <a:spcPts val="0"/>
              </a:spcAft>
              <a:buClr>
                <a:schemeClr val="dk1"/>
              </a:buClr>
              <a:buSzPts val="1100"/>
              <a:buFont typeface="Arial"/>
              <a:buNone/>
            </a:pPr>
            <a:r>
              <a:rPr lang="en" sz="1200">
                <a:solidFill>
                  <a:srgbClr val="4D5C6D"/>
                </a:solidFill>
                <a:highlight>
                  <a:srgbClr val="FFFFFF"/>
                </a:highlight>
              </a:rPr>
              <a:t>Você já acessou um site pelo computador e depois precisou acessá-lo novamente por algum dispositivo móvel? O que aconteceu com o visual e a disposição dos elementos em tela? Eles ficaram de maneira adequada a permitir  a navegação?  Os botões e textos foram exibidos corretamente ?</a:t>
            </a:r>
            <a:endParaRPr sz="1200">
              <a:solidFill>
                <a:srgbClr val="4D5C6D"/>
              </a:solidFill>
              <a:highlight>
                <a:srgbClr val="FFFFFF"/>
              </a:highlight>
            </a:endParaRPr>
          </a:p>
          <a:p>
            <a:pPr indent="0" lvl="0" marL="0" rtl="0" algn="l">
              <a:lnSpc>
                <a:spcPct val="115000"/>
              </a:lnSpc>
              <a:spcBef>
                <a:spcPts val="2000"/>
              </a:spcBef>
              <a:spcAft>
                <a:spcPts val="0"/>
              </a:spcAft>
              <a:buNone/>
            </a:pPr>
            <a:r>
              <a:rPr lang="en" sz="1200">
                <a:solidFill>
                  <a:srgbClr val="4D5C6D"/>
                </a:solidFill>
                <a:highlight>
                  <a:srgbClr val="FFFFFF"/>
                </a:highlight>
              </a:rPr>
              <a:t>Esses comportamentos e questões são tratados dentro do design responsivo. Em linhas gerais, responsividade tem a ver com </a:t>
            </a:r>
            <a:r>
              <a:rPr b="1" lang="en" sz="1200">
                <a:solidFill>
                  <a:srgbClr val="4D5C6D"/>
                </a:solidFill>
                <a:highlight>
                  <a:srgbClr val="FFFFFF"/>
                </a:highlight>
              </a:rPr>
              <a:t>a capacidade de uma interface se adaptar à tela em que ela está sendo exibida.</a:t>
            </a:r>
            <a:endParaRPr b="1" sz="1200">
              <a:solidFill>
                <a:srgbClr val="4D5C6D"/>
              </a:solidFill>
              <a:highlight>
                <a:srgbClr val="FFFFFF"/>
              </a:highlight>
            </a:endParaRPr>
          </a:p>
          <a:p>
            <a:pPr indent="0" lvl="0" marL="0" rtl="0" algn="l">
              <a:lnSpc>
                <a:spcPct val="115000"/>
              </a:lnSpc>
              <a:spcBef>
                <a:spcPts val="2000"/>
              </a:spcBef>
              <a:spcAft>
                <a:spcPts val="0"/>
              </a:spcAft>
              <a:buNone/>
            </a:pPr>
            <a:r>
              <a:rPr lang="en" sz="1200">
                <a:solidFill>
                  <a:srgbClr val="4D5C6D"/>
                </a:solidFill>
                <a:highlight>
                  <a:srgbClr val="FFFFFF"/>
                </a:highlight>
              </a:rPr>
              <a:t>A página se adapta à resolução da tela onde é exibida. Isso é responsividade.</a:t>
            </a:r>
            <a:endParaRPr sz="1200">
              <a:solidFill>
                <a:srgbClr val="4D5C6D"/>
              </a:solidFill>
              <a:highlight>
                <a:srgbClr val="FFFFFF"/>
              </a:highlight>
            </a:endParaRPr>
          </a:p>
          <a:p>
            <a:pPr indent="0" lvl="0" marL="0" rtl="0" algn="l">
              <a:lnSpc>
                <a:spcPct val="115000"/>
              </a:lnSpc>
              <a:spcBef>
                <a:spcPts val="2000"/>
              </a:spcBef>
              <a:spcAft>
                <a:spcPts val="0"/>
              </a:spcAft>
              <a:buNone/>
            </a:pPr>
            <a:r>
              <a:rPr lang="en" sz="1200">
                <a:solidFill>
                  <a:srgbClr val="4D5C6D"/>
                </a:solidFill>
                <a:highlight>
                  <a:srgbClr val="FFFFFF"/>
                </a:highlight>
              </a:rPr>
              <a:t>Hoje tudo isso pode parecer óbvio, mas no início não era bem assim. Era preciso projetar uma interface para um tamanho exato de tela e, quando acontecia de ficar visível em outra tela, problemas ocorriam. Os elementos não funcionavam corretamente ou mudavam de lugar, causando dor de cabeça para os usuários e para os programadores que precisavam resolver a situação.</a:t>
            </a:r>
            <a:endParaRPr sz="1200">
              <a:solidFill>
                <a:srgbClr val="4D5C6D"/>
              </a:solidFill>
              <a:highlight>
                <a:srgbClr val="FFFFFF"/>
              </a:highlight>
            </a:endParaRPr>
          </a:p>
          <a:p>
            <a:pPr indent="0" lvl="0" marL="0" rtl="0" algn="l">
              <a:lnSpc>
                <a:spcPct val="115000"/>
              </a:lnSpc>
              <a:spcBef>
                <a:spcPts val="2000"/>
              </a:spcBef>
              <a:spcAft>
                <a:spcPts val="0"/>
              </a:spcAft>
              <a:buNone/>
            </a:pPr>
            <a:r>
              <a:rPr lang="en" sz="1200">
                <a:solidFill>
                  <a:srgbClr val="4D5C6D"/>
                </a:solidFill>
                <a:highlight>
                  <a:srgbClr val="FFFFFF"/>
                </a:highlight>
              </a:rPr>
              <a:t>Foi só a partir de 2010 que o termo “design responsivo” começou a ganhar notoriedade e a ser difundido em todas as vertentes do desenvolvimento web. Neste </a:t>
            </a:r>
            <a:r>
              <a:rPr lang="en" sz="1200" u="sng">
                <a:solidFill>
                  <a:srgbClr val="0693E3"/>
                </a:solidFill>
                <a:highlight>
                  <a:srgbClr val="FFFFFF"/>
                </a:highlight>
                <a:hlinkClick r:id="rId2">
                  <a:extLst>
                    <a:ext uri="{A12FA001-AC4F-418D-AE19-62706E023703}">
                      <ahyp:hlinkClr val="tx"/>
                    </a:ext>
                  </a:extLst>
                </a:hlinkClick>
              </a:rPr>
              <a:t>link</a:t>
            </a:r>
            <a:r>
              <a:rPr lang="en" sz="1200">
                <a:solidFill>
                  <a:srgbClr val="4D5C6D"/>
                </a:solidFill>
                <a:highlight>
                  <a:srgbClr val="FFFFFF"/>
                </a:highlight>
              </a:rPr>
              <a:t> (em inglês) temos o artigo do Ethan Marcotte explicando com detalhes o funcionamento por trás dessa abordagem.</a:t>
            </a:r>
            <a:endParaRPr sz="1200">
              <a:solidFill>
                <a:srgbClr val="4D5C6D"/>
              </a:solidFill>
              <a:highlight>
                <a:srgbClr val="FFFFFF"/>
              </a:highlight>
            </a:endParaRPr>
          </a:p>
          <a:p>
            <a:pPr indent="0" lvl="0" marL="0" rtl="0" algn="l">
              <a:lnSpc>
                <a:spcPct val="115000"/>
              </a:lnSpc>
              <a:spcBef>
                <a:spcPts val="200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200"/>
              </a:spcBef>
              <a:spcAft>
                <a:spcPts val="0"/>
              </a:spcAft>
              <a:buNone/>
            </a:pPr>
            <a:r>
              <a:t/>
            </a:r>
            <a:endParaRPr b="1" sz="1200">
              <a:solidFill>
                <a:srgbClr val="4D5C6D"/>
              </a:solidFill>
              <a:highlight>
                <a:srgbClr val="FFFFFF"/>
              </a:highlight>
            </a:endParaRPr>
          </a:p>
          <a:p>
            <a:pPr indent="0" lvl="0" marL="0" rtl="0" algn="l">
              <a:lnSpc>
                <a:spcPct val="115000"/>
              </a:lnSpc>
              <a:spcBef>
                <a:spcPts val="2000"/>
              </a:spcBef>
              <a:spcAft>
                <a:spcPts val="0"/>
              </a:spcAft>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caae892a6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2caae892a6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None/>
            </a:pPr>
            <a:r>
              <a:rPr lang="en" sz="1200">
                <a:solidFill>
                  <a:srgbClr val="4D5C6D"/>
                </a:solidFill>
                <a:highlight>
                  <a:srgbClr val="FFFFFF"/>
                </a:highlight>
              </a:rPr>
              <a:t>Podemos dizer que o ano de 2011 foi um divisor de águas no mundo da programação web. Foi lançado um framework web de código aberto para o desenvolvimento de componentes que já adotava todas essas recomendações e facilidades para o design responsivo: o </a:t>
            </a:r>
            <a:r>
              <a:rPr lang="en" sz="1200" u="sng">
                <a:solidFill>
                  <a:srgbClr val="0693E3"/>
                </a:solidFill>
                <a:highlight>
                  <a:srgbClr val="FFFFFF"/>
                </a:highlight>
                <a:hlinkClick r:id="rId2">
                  <a:extLst>
                    <a:ext uri="{A12FA001-AC4F-418D-AE19-62706E023703}">
                      <ahyp:hlinkClr val="tx"/>
                    </a:ext>
                  </a:extLst>
                </a:hlinkClick>
              </a:rPr>
              <a:t>Bootstrap</a:t>
            </a:r>
            <a:r>
              <a:rPr lang="en" sz="1200">
                <a:solidFill>
                  <a:srgbClr val="4D5C6D"/>
                </a:solidFill>
                <a:highlight>
                  <a:srgbClr val="FFFFFF"/>
                </a:highlight>
              </a:rPr>
              <a:t>.</a:t>
            </a:r>
            <a:endParaRPr sz="1200">
              <a:solidFill>
                <a:srgbClr val="4D5C6D"/>
              </a:solidFill>
              <a:highlight>
                <a:srgbClr val="FFFFFF"/>
              </a:highlight>
            </a:endParaRPr>
          </a:p>
          <a:p>
            <a:pPr indent="0" lvl="0" marL="0" rtl="0" algn="l">
              <a:lnSpc>
                <a:spcPct val="115000"/>
              </a:lnSpc>
              <a:spcBef>
                <a:spcPts val="20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rgbClr val="4D5C6D"/>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caae892a6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caae892a6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400"/>
              </a:spcBef>
              <a:spcAft>
                <a:spcPts val="0"/>
              </a:spcAft>
              <a:buNone/>
            </a:pPr>
            <a:r>
              <a:t/>
            </a:r>
            <a:endParaRPr sz="1200">
              <a:solidFill>
                <a:srgbClr val="4D5C6D"/>
              </a:solidFill>
              <a:highlight>
                <a:srgbClr val="FFFFFF"/>
              </a:highlight>
            </a:endParaRPr>
          </a:p>
          <a:p>
            <a:pPr indent="0" lvl="0" marL="0" rtl="0" algn="l">
              <a:lnSpc>
                <a:spcPct val="115000"/>
              </a:lnSpc>
              <a:spcBef>
                <a:spcPts val="2000"/>
              </a:spcBef>
              <a:spcAft>
                <a:spcPts val="0"/>
              </a:spcAft>
              <a:buNone/>
            </a:pPr>
            <a:r>
              <a:rPr lang="en" sz="1200">
                <a:solidFill>
                  <a:srgbClr val="4D5C6D"/>
                </a:solidFill>
                <a:highlight>
                  <a:srgbClr val="FFFFFF"/>
                </a:highlight>
              </a:rPr>
              <a:t>Com ele podemos criar layouts,  páginas e sistemas completos a partir do uso de classes que já possuem uma configuração pré-definida. Isso facilita muito o desenvolvimento. Sua documentação é completa e fornece acesso ao código, instruções de uso, exemplos e guias de utilização.</a:t>
            </a:r>
            <a:endParaRPr sz="1200">
              <a:solidFill>
                <a:srgbClr val="4D5C6D"/>
              </a:solidFill>
              <a:highlight>
                <a:srgbClr val="FFFFFF"/>
              </a:highlight>
            </a:endParaRPr>
          </a:p>
          <a:p>
            <a:pPr indent="0" lvl="0" marL="0" rtl="0" algn="l">
              <a:lnSpc>
                <a:spcPct val="115000"/>
              </a:lnSpc>
              <a:spcBef>
                <a:spcPts val="2000"/>
              </a:spcBef>
              <a:spcAft>
                <a:spcPts val="0"/>
              </a:spcAft>
              <a:buNone/>
            </a:pPr>
            <a:r>
              <a:t/>
            </a:r>
            <a:endParaRPr>
              <a:solidFill>
                <a:schemeClr val="dk1"/>
              </a:solidFill>
            </a:endParaRPr>
          </a:p>
          <a:p>
            <a:pPr indent="0" lvl="0" marL="0" rtl="0" algn="l">
              <a:spcBef>
                <a:spcPts val="0"/>
              </a:spcBef>
              <a:spcAft>
                <a:spcPts val="0"/>
              </a:spcAft>
              <a:buNone/>
            </a:pPr>
            <a:r>
              <a:t/>
            </a:r>
            <a:endParaRPr sz="1200">
              <a:solidFill>
                <a:srgbClr val="4D5C6D"/>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caae892a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caae892a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ebb152886_1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ebb152886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2caae892a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2caae892a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2caae892a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2caae892a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434343"/>
              </a:solidFill>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2caae892a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2caae892a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50">
                <a:solidFill>
                  <a:srgbClr val="202122"/>
                </a:solidFill>
                <a:highlight>
                  <a:srgbClr val="FFFFFF"/>
                </a:highlight>
              </a:rPr>
              <a:t>Cada máquina espalhada na internet tem um código que lhe identifica, o chamado IP (Internet Protocol), e existe um servidor na rede, o DNS (Domain Name System ou Serviço de Nomes de Domínios), que sabe qual domínio (google.com e ultima.school são exemplos de domínios) está sendo representado por qual IP, para que assim ao acessar o website você possa buscar a informação no computador correto.</a:t>
            </a:r>
            <a:endParaRPr b="1" sz="1050">
              <a:solidFill>
                <a:srgbClr val="202122"/>
              </a:solidFill>
              <a:highlight>
                <a:srgbClr val="FFFFFF"/>
              </a:highlight>
            </a:endParaRPr>
          </a:p>
          <a:p>
            <a:pPr indent="0" lvl="0" marL="0" rtl="0" algn="l">
              <a:spcBef>
                <a:spcPts val="0"/>
              </a:spcBef>
              <a:spcAft>
                <a:spcPts val="0"/>
              </a:spcAft>
              <a:buClr>
                <a:schemeClr val="dk1"/>
              </a:buClr>
              <a:buSzPts val="1100"/>
              <a:buFont typeface="Arial"/>
              <a:buNone/>
            </a:pPr>
            <a:r>
              <a:t/>
            </a:r>
            <a:endParaRPr b="1" sz="1050">
              <a:solidFill>
                <a:srgbClr val="202122"/>
              </a:solidFill>
              <a:highlight>
                <a:srgbClr val="FFFFFF"/>
              </a:highlight>
            </a:endParaRPr>
          </a:p>
          <a:p>
            <a:pPr indent="0" lvl="0" marL="0" rtl="0" algn="l">
              <a:spcBef>
                <a:spcPts val="0"/>
              </a:spcBef>
              <a:spcAft>
                <a:spcPts val="0"/>
              </a:spcAft>
              <a:buNone/>
            </a:pPr>
            <a:r>
              <a:t/>
            </a:r>
            <a:endParaRPr b="1"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2caae892a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2caae892a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3000"/>
              </a:lnSpc>
              <a:spcBef>
                <a:spcPts val="0"/>
              </a:spcBef>
              <a:spcAft>
                <a:spcPts val="0"/>
              </a:spcAft>
              <a:buNone/>
            </a:pPr>
            <a:r>
              <a:t/>
            </a:r>
            <a:endParaRPr sz="1350">
              <a:solidFill>
                <a:srgbClr val="11111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200"/>
              </a:spcBef>
              <a:spcAft>
                <a:spcPts val="0"/>
              </a:spcAft>
              <a:buNone/>
            </a:pPr>
            <a:r>
              <a:rPr lang="en" sz="1200">
                <a:solidFill>
                  <a:srgbClr val="4D5C6D"/>
                </a:solidFill>
                <a:highlight>
                  <a:srgbClr val="FFFFFF"/>
                </a:highlight>
              </a:rPr>
              <a:t>Em geral, esses servidores estão em </a:t>
            </a:r>
            <a:r>
              <a:rPr b="1" lang="en" sz="1200">
                <a:solidFill>
                  <a:srgbClr val="4D5C6D"/>
                </a:solidFill>
                <a:highlight>
                  <a:srgbClr val="FFFFFF"/>
                </a:highlight>
              </a:rPr>
              <a:t>Data Centers</a:t>
            </a:r>
            <a:r>
              <a:rPr lang="en" sz="1200">
                <a:solidFill>
                  <a:srgbClr val="4D5C6D"/>
                </a:solidFill>
                <a:highlight>
                  <a:srgbClr val="FFFFFF"/>
                </a:highlight>
              </a:rPr>
              <a:t> de grandes empresas como Amazon (Amazon Web Services), Google (Google Cloud), Microsoft (Azure), que alugam os recursos dessas máquinas para que qualquer pessoa possa colocar uma aplicação web ou um simples website.</a:t>
            </a:r>
            <a:endParaRPr sz="1200">
              <a:solidFill>
                <a:srgbClr val="4D5C6D"/>
              </a:solidFill>
              <a:highlight>
                <a:srgbClr val="FFFFFF"/>
              </a:highlight>
            </a:endParaRPr>
          </a:p>
          <a:p>
            <a:pPr indent="0" lvl="0" marL="0" rtl="0" algn="l">
              <a:lnSpc>
                <a:spcPct val="115000"/>
              </a:lnSpc>
              <a:spcBef>
                <a:spcPts val="200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t/>
            </a:r>
            <a:endParaRPr sz="1200">
              <a:solidFill>
                <a:srgbClr val="434343"/>
              </a:solidFill>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2caae892a6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2caae892a6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
              </a:spcBef>
              <a:spcAft>
                <a:spcPts val="0"/>
              </a:spcAft>
              <a:buClr>
                <a:schemeClr val="dk1"/>
              </a:buClr>
              <a:buSzPts val="1100"/>
              <a:buFont typeface="Arial"/>
              <a:buNone/>
            </a:pPr>
            <a:r>
              <a:rPr lang="en" sz="1200">
                <a:solidFill>
                  <a:srgbClr val="4D5C6D"/>
                </a:solidFill>
                <a:highlight>
                  <a:srgbClr val="FFFFFF"/>
                </a:highlight>
              </a:rPr>
              <a:t>HTML é uma abreviação para a expressão inglesa HyperText Markup Language e, significa “Linguagem de Marcação de Hipertexto”. Consiste basicamente em uma linguagem de marcação para construção de páginas acessadas na Web, essas que a gente consegue visualizar quando acessa algum endereço de site na Internet.</a:t>
            </a:r>
            <a:endParaRPr sz="1200">
              <a:solidFill>
                <a:srgbClr val="4D5C6D"/>
              </a:solidFill>
              <a:highlight>
                <a:srgbClr val="FFFFFF"/>
              </a:highlight>
            </a:endParaRPr>
          </a:p>
          <a:p>
            <a:pPr indent="0" lvl="0" marL="0" rtl="0" algn="l">
              <a:lnSpc>
                <a:spcPct val="115000"/>
              </a:lnSpc>
              <a:spcBef>
                <a:spcPts val="2000"/>
              </a:spcBef>
              <a:spcAft>
                <a:spcPts val="0"/>
              </a:spcAft>
              <a:buClr>
                <a:schemeClr val="dk1"/>
              </a:buClr>
              <a:buSzPts val="1100"/>
              <a:buFont typeface="Arial"/>
              <a:buNone/>
            </a:pPr>
            <a:r>
              <a:rPr lang="en" sz="1200">
                <a:solidFill>
                  <a:srgbClr val="4D5C6D"/>
                </a:solidFill>
                <a:highlight>
                  <a:srgbClr val="FFFFFF"/>
                </a:highlight>
              </a:rPr>
              <a:t>Essa linguagem funciona com uma formatação para que os arquivos possam ser interpretados pelos navegadores de Internet. Imagine um documento criado no Microsoft Word, nele é possível realizar modificações no texto a fim de facilitar a leitura, dar destaque para algum parágrafo importante, definir tamanho e estilo de uma imagem, etc.</a:t>
            </a:r>
            <a:endParaRPr sz="1200">
              <a:solidFill>
                <a:srgbClr val="4D5C6D"/>
              </a:solidFill>
              <a:highlight>
                <a:srgbClr val="FFFFFF"/>
              </a:highlight>
            </a:endParaRPr>
          </a:p>
          <a:p>
            <a:pPr indent="0" lvl="0" marL="0" rtl="0" algn="l">
              <a:lnSpc>
                <a:spcPct val="115000"/>
              </a:lnSpc>
              <a:spcBef>
                <a:spcPts val="2000"/>
              </a:spcBef>
              <a:spcAft>
                <a:spcPts val="0"/>
              </a:spcAft>
              <a:buClr>
                <a:schemeClr val="dk1"/>
              </a:buClr>
              <a:buSzPts val="1100"/>
              <a:buFont typeface="Arial"/>
              <a:buNone/>
            </a:pPr>
            <a:r>
              <a:rPr lang="en" sz="1200">
                <a:solidFill>
                  <a:srgbClr val="4D5C6D"/>
                </a:solidFill>
                <a:highlight>
                  <a:srgbClr val="FFFFFF"/>
                </a:highlight>
              </a:rPr>
              <a:t>Do mesmo modo a linguagem HTML funciona. É através dela que podemos formatar todo o conteúdo de uma página Web, criar tabelas para listar registros, inserir imagens e efeitos de sombra, mesclar cores e estilos diferentes, utilizar espaços para uma melhor organização do texto e assim por diante.</a:t>
            </a:r>
            <a:endParaRPr sz="1200">
              <a:solidFill>
                <a:srgbClr val="4D5C6D"/>
              </a:solidFill>
              <a:highlight>
                <a:srgbClr val="FFFFFF"/>
              </a:highlight>
            </a:endParaRPr>
          </a:p>
          <a:p>
            <a:pPr indent="0" lvl="0" marL="0" rtl="0" algn="l">
              <a:spcBef>
                <a:spcPts val="20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caae892a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2caae892a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
              </a:spcBef>
              <a:spcAft>
                <a:spcPts val="0"/>
              </a:spcAft>
              <a:buNone/>
            </a:pPr>
            <a:r>
              <a:rPr lang="en" sz="1200">
                <a:solidFill>
                  <a:srgbClr val="4D5C6D"/>
                </a:solidFill>
                <a:highlight>
                  <a:srgbClr val="FFFFFF"/>
                </a:highlight>
              </a:rPr>
              <a:t>HTML é uma abreviação para a expressão inglesa HyperText Markup Language e, significa “Linguagem de Marcação de Hipertexto”. Consiste basicamente em uma linguagem de marcação para construção de páginas acessadas na Web, essas que a gente consegue visualizar quando acessa algum endereço de site na Internet.</a:t>
            </a:r>
            <a:endParaRPr sz="1200">
              <a:solidFill>
                <a:srgbClr val="4D5C6D"/>
              </a:solidFill>
              <a:highlight>
                <a:srgbClr val="FFFFFF"/>
              </a:highlight>
            </a:endParaRPr>
          </a:p>
          <a:p>
            <a:pPr indent="0" lvl="0" marL="0" rtl="0" algn="l">
              <a:lnSpc>
                <a:spcPct val="115000"/>
              </a:lnSpc>
              <a:spcBef>
                <a:spcPts val="2000"/>
              </a:spcBef>
              <a:spcAft>
                <a:spcPts val="0"/>
              </a:spcAft>
              <a:buNone/>
            </a:pPr>
            <a:r>
              <a:rPr lang="en" sz="1200">
                <a:solidFill>
                  <a:srgbClr val="4D5C6D"/>
                </a:solidFill>
                <a:highlight>
                  <a:srgbClr val="FFFFFF"/>
                </a:highlight>
              </a:rPr>
              <a:t>Essa linguagem funciona com uma formatação para que os arquivos possam ser interpretados pelos navegadores de Internet. Imagine um documento criado no Microsoft Word, nele é possível realizar modificações no texto a fim de facilitar a leitura, dar destaque para algum parágrafo importante, definir tamanho e estilo de uma imagem, etc.</a:t>
            </a:r>
            <a:endParaRPr sz="1200">
              <a:solidFill>
                <a:srgbClr val="4D5C6D"/>
              </a:solidFill>
              <a:highlight>
                <a:srgbClr val="FFFFFF"/>
              </a:highlight>
            </a:endParaRPr>
          </a:p>
          <a:p>
            <a:pPr indent="0" lvl="0" marL="0" rtl="0" algn="l">
              <a:lnSpc>
                <a:spcPct val="115000"/>
              </a:lnSpc>
              <a:spcBef>
                <a:spcPts val="2000"/>
              </a:spcBef>
              <a:spcAft>
                <a:spcPts val="0"/>
              </a:spcAft>
              <a:buNone/>
            </a:pPr>
            <a:r>
              <a:rPr lang="en" sz="1200">
                <a:solidFill>
                  <a:srgbClr val="4D5C6D"/>
                </a:solidFill>
                <a:highlight>
                  <a:srgbClr val="FFFFFF"/>
                </a:highlight>
              </a:rPr>
              <a:t>Do mesmo modo a linguagem HTML funciona. É através dela que podemos formatar todo o conteúdo de uma página Web, criar tabelas para listar registros, inserir imagens e efeitos de sombra, mesclar cores e estilos diferentes, utilizar espaços para uma melhor organização do texto e assim por diante.</a:t>
            </a:r>
            <a:endParaRPr sz="1200">
              <a:solidFill>
                <a:srgbClr val="4D5C6D"/>
              </a:solidFill>
              <a:highlight>
                <a:srgbClr val="FFFFFF"/>
              </a:highlight>
            </a:endParaRPr>
          </a:p>
          <a:p>
            <a:pPr indent="0" lvl="0" marL="0" rtl="0" algn="l">
              <a:spcBef>
                <a:spcPts val="20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caae892a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caae892a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nda 1">
  <p:cSld name="CAPTION_ONLY_1">
    <p:spTree>
      <p:nvGrpSpPr>
        <p:cNvPr id="50" name="Shape 50"/>
        <p:cNvGrpSpPr/>
        <p:nvPr/>
      </p:nvGrpSpPr>
      <p:grpSpPr>
        <a:xfrm>
          <a:off x="0" y="0"/>
          <a:ext cx="0" cy="0"/>
          <a:chOff x="0" y="0"/>
          <a:chExt cx="0" cy="0"/>
        </a:xfrm>
      </p:grpSpPr>
      <p:sp>
        <p:nvSpPr>
          <p:cNvPr id="51" name="Google Shape;51;p13"/>
          <p:cNvSpPr txBox="1"/>
          <p:nvPr>
            <p:ph type="title"/>
          </p:nvPr>
        </p:nvSpPr>
        <p:spPr>
          <a:xfrm>
            <a:off x="5317950" y="535000"/>
            <a:ext cx="3111000" cy="19464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 name="Google Shape;52;p13"/>
          <p:cNvSpPr/>
          <p:nvPr/>
        </p:nvSpPr>
        <p:spPr>
          <a:xfrm>
            <a:off x="8768450" y="4671138"/>
            <a:ext cx="194650" cy="209075"/>
          </a:xfrm>
          <a:custGeom>
            <a:rect b="b" l="l" r="r" t="t"/>
            <a:pathLst>
              <a:path extrusionOk="0" h="8363" w="7786">
                <a:moveTo>
                  <a:pt x="3776" y="1"/>
                </a:moveTo>
                <a:cubicBezTo>
                  <a:pt x="3617" y="1"/>
                  <a:pt x="3458" y="101"/>
                  <a:pt x="3426" y="297"/>
                </a:cubicBezTo>
                <a:lnTo>
                  <a:pt x="3106" y="2286"/>
                </a:lnTo>
                <a:cubicBezTo>
                  <a:pt x="3018" y="2831"/>
                  <a:pt x="2670" y="3260"/>
                  <a:pt x="2207" y="3396"/>
                </a:cubicBezTo>
                <a:lnTo>
                  <a:pt x="375" y="3928"/>
                </a:lnTo>
                <a:cubicBezTo>
                  <a:pt x="0" y="4037"/>
                  <a:pt x="14" y="4561"/>
                  <a:pt x="395" y="4656"/>
                </a:cubicBezTo>
                <a:lnTo>
                  <a:pt x="2268" y="5072"/>
                </a:lnTo>
                <a:cubicBezTo>
                  <a:pt x="2731" y="5181"/>
                  <a:pt x="3106" y="5583"/>
                  <a:pt x="3222" y="6114"/>
                </a:cubicBezTo>
                <a:lnTo>
                  <a:pt x="3665" y="8089"/>
                </a:lnTo>
                <a:cubicBezTo>
                  <a:pt x="3708" y="8272"/>
                  <a:pt x="3860" y="8363"/>
                  <a:pt x="4012" y="8363"/>
                </a:cubicBezTo>
                <a:cubicBezTo>
                  <a:pt x="4170" y="8363"/>
                  <a:pt x="4328" y="8264"/>
                  <a:pt x="4359" y="8069"/>
                </a:cubicBezTo>
                <a:lnTo>
                  <a:pt x="4652" y="6230"/>
                </a:lnTo>
                <a:cubicBezTo>
                  <a:pt x="4754" y="5596"/>
                  <a:pt x="5170" y="5092"/>
                  <a:pt x="5708" y="4936"/>
                </a:cubicBezTo>
                <a:lnTo>
                  <a:pt x="7411" y="4438"/>
                </a:lnTo>
                <a:cubicBezTo>
                  <a:pt x="7785" y="4336"/>
                  <a:pt x="7772" y="3798"/>
                  <a:pt x="7390" y="3710"/>
                </a:cubicBezTo>
                <a:lnTo>
                  <a:pt x="5660" y="3321"/>
                </a:lnTo>
                <a:cubicBezTo>
                  <a:pt x="5109" y="3192"/>
                  <a:pt x="4666" y="2715"/>
                  <a:pt x="4530" y="2089"/>
                </a:cubicBezTo>
                <a:lnTo>
                  <a:pt x="4121" y="277"/>
                </a:lnTo>
                <a:cubicBezTo>
                  <a:pt x="4078" y="91"/>
                  <a:pt x="3927" y="1"/>
                  <a:pt x="3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484700" y="962738"/>
            <a:ext cx="96575" cy="103450"/>
          </a:xfrm>
          <a:custGeom>
            <a:rect b="b" l="l" r="r" t="t"/>
            <a:pathLst>
              <a:path extrusionOk="0" h="4138" w="3863">
                <a:moveTo>
                  <a:pt x="1874" y="1"/>
                </a:moveTo>
                <a:cubicBezTo>
                  <a:pt x="1796" y="1"/>
                  <a:pt x="1717" y="52"/>
                  <a:pt x="1703" y="153"/>
                </a:cubicBezTo>
                <a:lnTo>
                  <a:pt x="1540" y="1134"/>
                </a:lnTo>
                <a:cubicBezTo>
                  <a:pt x="1513" y="1386"/>
                  <a:pt x="1342" y="1604"/>
                  <a:pt x="1097" y="1686"/>
                </a:cubicBezTo>
                <a:lnTo>
                  <a:pt x="191" y="1945"/>
                </a:lnTo>
                <a:cubicBezTo>
                  <a:pt x="0" y="1999"/>
                  <a:pt x="14" y="2272"/>
                  <a:pt x="205" y="2312"/>
                </a:cubicBezTo>
                <a:lnTo>
                  <a:pt x="1131" y="2517"/>
                </a:lnTo>
                <a:cubicBezTo>
                  <a:pt x="1370" y="2585"/>
                  <a:pt x="1560" y="2782"/>
                  <a:pt x="1601" y="3034"/>
                </a:cubicBezTo>
                <a:lnTo>
                  <a:pt x="1819" y="4008"/>
                </a:lnTo>
                <a:cubicBezTo>
                  <a:pt x="1846" y="4095"/>
                  <a:pt x="1920" y="4138"/>
                  <a:pt x="1993" y="4138"/>
                </a:cubicBezTo>
                <a:cubicBezTo>
                  <a:pt x="2068" y="4138"/>
                  <a:pt x="2142" y="4092"/>
                  <a:pt x="2160" y="4002"/>
                </a:cubicBezTo>
                <a:lnTo>
                  <a:pt x="2309" y="3089"/>
                </a:lnTo>
                <a:cubicBezTo>
                  <a:pt x="2344" y="2796"/>
                  <a:pt x="2548" y="2544"/>
                  <a:pt x="2834" y="2449"/>
                </a:cubicBezTo>
                <a:lnTo>
                  <a:pt x="3679" y="2203"/>
                </a:lnTo>
                <a:cubicBezTo>
                  <a:pt x="3862" y="2149"/>
                  <a:pt x="3856" y="1883"/>
                  <a:pt x="3665" y="1842"/>
                </a:cubicBezTo>
                <a:lnTo>
                  <a:pt x="2807" y="1652"/>
                </a:lnTo>
                <a:cubicBezTo>
                  <a:pt x="2521" y="1570"/>
                  <a:pt x="2303" y="1332"/>
                  <a:pt x="2248" y="1039"/>
                </a:cubicBezTo>
                <a:lnTo>
                  <a:pt x="2044" y="140"/>
                </a:lnTo>
                <a:cubicBezTo>
                  <a:pt x="2024" y="47"/>
                  <a:pt x="1949"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8744400" y="401463"/>
            <a:ext cx="194650" cy="209075"/>
          </a:xfrm>
          <a:custGeom>
            <a:rect b="b" l="l" r="r" t="t"/>
            <a:pathLst>
              <a:path extrusionOk="0" h="8363" w="7786">
                <a:moveTo>
                  <a:pt x="3776" y="1"/>
                </a:moveTo>
                <a:cubicBezTo>
                  <a:pt x="3617" y="1"/>
                  <a:pt x="3458" y="101"/>
                  <a:pt x="3426" y="297"/>
                </a:cubicBezTo>
                <a:lnTo>
                  <a:pt x="3106" y="2286"/>
                </a:lnTo>
                <a:cubicBezTo>
                  <a:pt x="3018" y="2831"/>
                  <a:pt x="2670" y="3260"/>
                  <a:pt x="2207" y="3396"/>
                </a:cubicBezTo>
                <a:lnTo>
                  <a:pt x="375" y="3928"/>
                </a:lnTo>
                <a:cubicBezTo>
                  <a:pt x="0" y="4037"/>
                  <a:pt x="14" y="4561"/>
                  <a:pt x="395" y="4656"/>
                </a:cubicBezTo>
                <a:lnTo>
                  <a:pt x="2268" y="5072"/>
                </a:lnTo>
                <a:cubicBezTo>
                  <a:pt x="2731" y="5181"/>
                  <a:pt x="3106" y="5583"/>
                  <a:pt x="3222" y="6114"/>
                </a:cubicBezTo>
                <a:lnTo>
                  <a:pt x="3665" y="8089"/>
                </a:lnTo>
                <a:cubicBezTo>
                  <a:pt x="3708" y="8272"/>
                  <a:pt x="3860" y="8363"/>
                  <a:pt x="4012" y="8363"/>
                </a:cubicBezTo>
                <a:cubicBezTo>
                  <a:pt x="4170" y="8363"/>
                  <a:pt x="4328" y="8264"/>
                  <a:pt x="4359" y="8069"/>
                </a:cubicBezTo>
                <a:lnTo>
                  <a:pt x="4652" y="6230"/>
                </a:lnTo>
                <a:cubicBezTo>
                  <a:pt x="4754" y="5596"/>
                  <a:pt x="5170" y="5092"/>
                  <a:pt x="5708" y="4936"/>
                </a:cubicBezTo>
                <a:lnTo>
                  <a:pt x="7411" y="4438"/>
                </a:lnTo>
                <a:cubicBezTo>
                  <a:pt x="7785" y="4336"/>
                  <a:pt x="7772" y="3798"/>
                  <a:pt x="7390" y="3710"/>
                </a:cubicBezTo>
                <a:lnTo>
                  <a:pt x="5660" y="3321"/>
                </a:lnTo>
                <a:cubicBezTo>
                  <a:pt x="5109" y="3192"/>
                  <a:pt x="4666" y="2715"/>
                  <a:pt x="4530" y="2089"/>
                </a:cubicBezTo>
                <a:lnTo>
                  <a:pt x="4121" y="277"/>
                </a:lnTo>
                <a:cubicBezTo>
                  <a:pt x="4078" y="91"/>
                  <a:pt x="3927" y="1"/>
                  <a:pt x="3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1309150" y="3428025"/>
            <a:ext cx="194650" cy="209075"/>
          </a:xfrm>
          <a:custGeom>
            <a:rect b="b" l="l" r="r" t="t"/>
            <a:pathLst>
              <a:path extrusionOk="0" h="8363" w="7786">
                <a:moveTo>
                  <a:pt x="3776" y="1"/>
                </a:moveTo>
                <a:cubicBezTo>
                  <a:pt x="3617" y="1"/>
                  <a:pt x="3458" y="101"/>
                  <a:pt x="3426" y="297"/>
                </a:cubicBezTo>
                <a:lnTo>
                  <a:pt x="3106" y="2286"/>
                </a:lnTo>
                <a:cubicBezTo>
                  <a:pt x="3018" y="2831"/>
                  <a:pt x="2670" y="3260"/>
                  <a:pt x="2207" y="3396"/>
                </a:cubicBezTo>
                <a:lnTo>
                  <a:pt x="375" y="3928"/>
                </a:lnTo>
                <a:cubicBezTo>
                  <a:pt x="0" y="4037"/>
                  <a:pt x="14" y="4561"/>
                  <a:pt x="395" y="4656"/>
                </a:cubicBezTo>
                <a:lnTo>
                  <a:pt x="2268" y="5072"/>
                </a:lnTo>
                <a:cubicBezTo>
                  <a:pt x="2731" y="5181"/>
                  <a:pt x="3106" y="5583"/>
                  <a:pt x="3222" y="6114"/>
                </a:cubicBezTo>
                <a:lnTo>
                  <a:pt x="3665" y="8089"/>
                </a:lnTo>
                <a:cubicBezTo>
                  <a:pt x="3708" y="8272"/>
                  <a:pt x="3860" y="8363"/>
                  <a:pt x="4012" y="8363"/>
                </a:cubicBezTo>
                <a:cubicBezTo>
                  <a:pt x="4170" y="8363"/>
                  <a:pt x="4328" y="8264"/>
                  <a:pt x="4359" y="8069"/>
                </a:cubicBezTo>
                <a:lnTo>
                  <a:pt x="4652" y="6230"/>
                </a:lnTo>
                <a:cubicBezTo>
                  <a:pt x="4754" y="5596"/>
                  <a:pt x="5170" y="5092"/>
                  <a:pt x="5708" y="4936"/>
                </a:cubicBezTo>
                <a:lnTo>
                  <a:pt x="7411" y="4438"/>
                </a:lnTo>
                <a:cubicBezTo>
                  <a:pt x="7785" y="4336"/>
                  <a:pt x="7772" y="3798"/>
                  <a:pt x="7390" y="3710"/>
                </a:cubicBezTo>
                <a:lnTo>
                  <a:pt x="5660" y="3321"/>
                </a:lnTo>
                <a:cubicBezTo>
                  <a:pt x="5109" y="3192"/>
                  <a:pt x="4666" y="2715"/>
                  <a:pt x="4530" y="2089"/>
                </a:cubicBezTo>
                <a:lnTo>
                  <a:pt x="4121" y="277"/>
                </a:lnTo>
                <a:cubicBezTo>
                  <a:pt x="4078" y="91"/>
                  <a:pt x="3927" y="1"/>
                  <a:pt x="3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666813" y="4776438"/>
            <a:ext cx="96575" cy="103450"/>
          </a:xfrm>
          <a:custGeom>
            <a:rect b="b" l="l" r="r" t="t"/>
            <a:pathLst>
              <a:path extrusionOk="0" h="4138" w="3863">
                <a:moveTo>
                  <a:pt x="1874" y="1"/>
                </a:moveTo>
                <a:cubicBezTo>
                  <a:pt x="1796" y="1"/>
                  <a:pt x="1717" y="52"/>
                  <a:pt x="1703" y="153"/>
                </a:cubicBezTo>
                <a:lnTo>
                  <a:pt x="1540" y="1134"/>
                </a:lnTo>
                <a:cubicBezTo>
                  <a:pt x="1513" y="1386"/>
                  <a:pt x="1342" y="1604"/>
                  <a:pt x="1097" y="1686"/>
                </a:cubicBezTo>
                <a:lnTo>
                  <a:pt x="191" y="1945"/>
                </a:lnTo>
                <a:cubicBezTo>
                  <a:pt x="0" y="1999"/>
                  <a:pt x="14" y="2272"/>
                  <a:pt x="205" y="2312"/>
                </a:cubicBezTo>
                <a:lnTo>
                  <a:pt x="1131" y="2517"/>
                </a:lnTo>
                <a:cubicBezTo>
                  <a:pt x="1370" y="2585"/>
                  <a:pt x="1560" y="2782"/>
                  <a:pt x="1601" y="3034"/>
                </a:cubicBezTo>
                <a:lnTo>
                  <a:pt x="1819" y="4008"/>
                </a:lnTo>
                <a:cubicBezTo>
                  <a:pt x="1846" y="4095"/>
                  <a:pt x="1920" y="4138"/>
                  <a:pt x="1993" y="4138"/>
                </a:cubicBezTo>
                <a:cubicBezTo>
                  <a:pt x="2068" y="4138"/>
                  <a:pt x="2142" y="4092"/>
                  <a:pt x="2160" y="4002"/>
                </a:cubicBezTo>
                <a:lnTo>
                  <a:pt x="2309" y="3089"/>
                </a:lnTo>
                <a:cubicBezTo>
                  <a:pt x="2344" y="2796"/>
                  <a:pt x="2548" y="2544"/>
                  <a:pt x="2834" y="2449"/>
                </a:cubicBezTo>
                <a:lnTo>
                  <a:pt x="3679" y="2203"/>
                </a:lnTo>
                <a:cubicBezTo>
                  <a:pt x="3862" y="2149"/>
                  <a:pt x="3856" y="1883"/>
                  <a:pt x="3665" y="1842"/>
                </a:cubicBezTo>
                <a:lnTo>
                  <a:pt x="2807" y="1652"/>
                </a:lnTo>
                <a:cubicBezTo>
                  <a:pt x="2521" y="1570"/>
                  <a:pt x="2303" y="1332"/>
                  <a:pt x="2248" y="1039"/>
                </a:cubicBezTo>
                <a:lnTo>
                  <a:pt x="2044" y="140"/>
                </a:lnTo>
                <a:cubicBezTo>
                  <a:pt x="2024" y="47"/>
                  <a:pt x="1949"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281613" y="4477913"/>
            <a:ext cx="96575" cy="103450"/>
          </a:xfrm>
          <a:custGeom>
            <a:rect b="b" l="l" r="r" t="t"/>
            <a:pathLst>
              <a:path extrusionOk="0" h="4138" w="3863">
                <a:moveTo>
                  <a:pt x="1874" y="1"/>
                </a:moveTo>
                <a:cubicBezTo>
                  <a:pt x="1796" y="1"/>
                  <a:pt x="1717" y="52"/>
                  <a:pt x="1703" y="153"/>
                </a:cubicBezTo>
                <a:lnTo>
                  <a:pt x="1540" y="1134"/>
                </a:lnTo>
                <a:cubicBezTo>
                  <a:pt x="1513" y="1386"/>
                  <a:pt x="1342" y="1604"/>
                  <a:pt x="1097" y="1686"/>
                </a:cubicBezTo>
                <a:lnTo>
                  <a:pt x="191" y="1945"/>
                </a:lnTo>
                <a:cubicBezTo>
                  <a:pt x="0" y="1999"/>
                  <a:pt x="14" y="2272"/>
                  <a:pt x="205" y="2312"/>
                </a:cubicBezTo>
                <a:lnTo>
                  <a:pt x="1131" y="2517"/>
                </a:lnTo>
                <a:cubicBezTo>
                  <a:pt x="1370" y="2585"/>
                  <a:pt x="1560" y="2782"/>
                  <a:pt x="1601" y="3034"/>
                </a:cubicBezTo>
                <a:lnTo>
                  <a:pt x="1819" y="4008"/>
                </a:lnTo>
                <a:cubicBezTo>
                  <a:pt x="1846" y="4095"/>
                  <a:pt x="1920" y="4138"/>
                  <a:pt x="1993" y="4138"/>
                </a:cubicBezTo>
                <a:cubicBezTo>
                  <a:pt x="2068" y="4138"/>
                  <a:pt x="2142" y="4092"/>
                  <a:pt x="2160" y="4002"/>
                </a:cubicBezTo>
                <a:lnTo>
                  <a:pt x="2309" y="3089"/>
                </a:lnTo>
                <a:cubicBezTo>
                  <a:pt x="2344" y="2796"/>
                  <a:pt x="2548" y="2544"/>
                  <a:pt x="2834" y="2449"/>
                </a:cubicBezTo>
                <a:lnTo>
                  <a:pt x="3679" y="2203"/>
                </a:lnTo>
                <a:cubicBezTo>
                  <a:pt x="3862" y="2149"/>
                  <a:pt x="3856" y="1883"/>
                  <a:pt x="3665" y="1842"/>
                </a:cubicBezTo>
                <a:lnTo>
                  <a:pt x="2807" y="1652"/>
                </a:lnTo>
                <a:cubicBezTo>
                  <a:pt x="2521" y="1570"/>
                  <a:pt x="2303" y="1332"/>
                  <a:pt x="2248" y="1039"/>
                </a:cubicBezTo>
                <a:lnTo>
                  <a:pt x="2044" y="140"/>
                </a:lnTo>
                <a:cubicBezTo>
                  <a:pt x="2024" y="47"/>
                  <a:pt x="1949"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3549063" y="327888"/>
            <a:ext cx="96575" cy="103450"/>
          </a:xfrm>
          <a:custGeom>
            <a:rect b="b" l="l" r="r" t="t"/>
            <a:pathLst>
              <a:path extrusionOk="0" h="4138" w="3863">
                <a:moveTo>
                  <a:pt x="1874" y="1"/>
                </a:moveTo>
                <a:cubicBezTo>
                  <a:pt x="1796" y="1"/>
                  <a:pt x="1717" y="52"/>
                  <a:pt x="1703" y="153"/>
                </a:cubicBezTo>
                <a:lnTo>
                  <a:pt x="1540" y="1134"/>
                </a:lnTo>
                <a:cubicBezTo>
                  <a:pt x="1513" y="1386"/>
                  <a:pt x="1342" y="1604"/>
                  <a:pt x="1097" y="1686"/>
                </a:cubicBezTo>
                <a:lnTo>
                  <a:pt x="191" y="1945"/>
                </a:lnTo>
                <a:cubicBezTo>
                  <a:pt x="0" y="1999"/>
                  <a:pt x="14" y="2272"/>
                  <a:pt x="205" y="2312"/>
                </a:cubicBezTo>
                <a:lnTo>
                  <a:pt x="1131" y="2517"/>
                </a:lnTo>
                <a:cubicBezTo>
                  <a:pt x="1370" y="2585"/>
                  <a:pt x="1560" y="2782"/>
                  <a:pt x="1601" y="3034"/>
                </a:cubicBezTo>
                <a:lnTo>
                  <a:pt x="1819" y="4008"/>
                </a:lnTo>
                <a:cubicBezTo>
                  <a:pt x="1846" y="4095"/>
                  <a:pt x="1920" y="4138"/>
                  <a:pt x="1993" y="4138"/>
                </a:cubicBezTo>
                <a:cubicBezTo>
                  <a:pt x="2068" y="4138"/>
                  <a:pt x="2142" y="4092"/>
                  <a:pt x="2160" y="4002"/>
                </a:cubicBezTo>
                <a:lnTo>
                  <a:pt x="2309" y="3089"/>
                </a:lnTo>
                <a:cubicBezTo>
                  <a:pt x="2344" y="2796"/>
                  <a:pt x="2548" y="2544"/>
                  <a:pt x="2834" y="2449"/>
                </a:cubicBezTo>
                <a:lnTo>
                  <a:pt x="3679" y="2203"/>
                </a:lnTo>
                <a:cubicBezTo>
                  <a:pt x="3862" y="2149"/>
                  <a:pt x="3856" y="1883"/>
                  <a:pt x="3665" y="1842"/>
                </a:cubicBezTo>
                <a:lnTo>
                  <a:pt x="2807" y="1652"/>
                </a:lnTo>
                <a:cubicBezTo>
                  <a:pt x="2521" y="1570"/>
                  <a:pt x="2303" y="1332"/>
                  <a:pt x="2248" y="1039"/>
                </a:cubicBezTo>
                <a:lnTo>
                  <a:pt x="2044" y="140"/>
                </a:lnTo>
                <a:cubicBezTo>
                  <a:pt x="2024" y="47"/>
                  <a:pt x="1949"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3756325" y="118813"/>
            <a:ext cx="194650" cy="209075"/>
          </a:xfrm>
          <a:custGeom>
            <a:rect b="b" l="l" r="r" t="t"/>
            <a:pathLst>
              <a:path extrusionOk="0" h="8363" w="7786">
                <a:moveTo>
                  <a:pt x="3776" y="1"/>
                </a:moveTo>
                <a:cubicBezTo>
                  <a:pt x="3617" y="1"/>
                  <a:pt x="3458" y="101"/>
                  <a:pt x="3426" y="297"/>
                </a:cubicBezTo>
                <a:lnTo>
                  <a:pt x="3106" y="2286"/>
                </a:lnTo>
                <a:cubicBezTo>
                  <a:pt x="3018" y="2831"/>
                  <a:pt x="2670" y="3260"/>
                  <a:pt x="2207" y="3396"/>
                </a:cubicBezTo>
                <a:lnTo>
                  <a:pt x="375" y="3928"/>
                </a:lnTo>
                <a:cubicBezTo>
                  <a:pt x="0" y="4037"/>
                  <a:pt x="14" y="4561"/>
                  <a:pt x="395" y="4656"/>
                </a:cubicBezTo>
                <a:lnTo>
                  <a:pt x="2268" y="5072"/>
                </a:lnTo>
                <a:cubicBezTo>
                  <a:pt x="2731" y="5181"/>
                  <a:pt x="3106" y="5583"/>
                  <a:pt x="3222" y="6114"/>
                </a:cubicBezTo>
                <a:lnTo>
                  <a:pt x="3665" y="8089"/>
                </a:lnTo>
                <a:cubicBezTo>
                  <a:pt x="3708" y="8272"/>
                  <a:pt x="3860" y="8363"/>
                  <a:pt x="4012" y="8363"/>
                </a:cubicBezTo>
                <a:cubicBezTo>
                  <a:pt x="4170" y="8363"/>
                  <a:pt x="4328" y="8264"/>
                  <a:pt x="4359" y="8069"/>
                </a:cubicBezTo>
                <a:lnTo>
                  <a:pt x="4652" y="6230"/>
                </a:lnTo>
                <a:cubicBezTo>
                  <a:pt x="4754" y="5596"/>
                  <a:pt x="5170" y="5092"/>
                  <a:pt x="5708" y="4936"/>
                </a:cubicBezTo>
                <a:lnTo>
                  <a:pt x="7411" y="4438"/>
                </a:lnTo>
                <a:cubicBezTo>
                  <a:pt x="7785" y="4336"/>
                  <a:pt x="7772" y="3798"/>
                  <a:pt x="7390" y="3710"/>
                </a:cubicBezTo>
                <a:lnTo>
                  <a:pt x="5660" y="3321"/>
                </a:lnTo>
                <a:cubicBezTo>
                  <a:pt x="5109" y="3192"/>
                  <a:pt x="4666" y="2715"/>
                  <a:pt x="4530" y="2089"/>
                </a:cubicBezTo>
                <a:lnTo>
                  <a:pt x="4121" y="277"/>
                </a:lnTo>
                <a:cubicBezTo>
                  <a:pt x="4078" y="91"/>
                  <a:pt x="3927" y="1"/>
                  <a:pt x="3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763400" y="716263"/>
            <a:ext cx="194650" cy="209075"/>
          </a:xfrm>
          <a:custGeom>
            <a:rect b="b" l="l" r="r" t="t"/>
            <a:pathLst>
              <a:path extrusionOk="0" h="8363" w="7786">
                <a:moveTo>
                  <a:pt x="3776" y="1"/>
                </a:moveTo>
                <a:cubicBezTo>
                  <a:pt x="3617" y="1"/>
                  <a:pt x="3458" y="101"/>
                  <a:pt x="3426" y="297"/>
                </a:cubicBezTo>
                <a:lnTo>
                  <a:pt x="3106" y="2286"/>
                </a:lnTo>
                <a:cubicBezTo>
                  <a:pt x="3018" y="2831"/>
                  <a:pt x="2670" y="3260"/>
                  <a:pt x="2207" y="3396"/>
                </a:cubicBezTo>
                <a:lnTo>
                  <a:pt x="375" y="3928"/>
                </a:lnTo>
                <a:cubicBezTo>
                  <a:pt x="0" y="4037"/>
                  <a:pt x="14" y="4561"/>
                  <a:pt x="395" y="4656"/>
                </a:cubicBezTo>
                <a:lnTo>
                  <a:pt x="2268" y="5072"/>
                </a:lnTo>
                <a:cubicBezTo>
                  <a:pt x="2731" y="5181"/>
                  <a:pt x="3106" y="5583"/>
                  <a:pt x="3222" y="6114"/>
                </a:cubicBezTo>
                <a:lnTo>
                  <a:pt x="3665" y="8089"/>
                </a:lnTo>
                <a:cubicBezTo>
                  <a:pt x="3708" y="8272"/>
                  <a:pt x="3860" y="8363"/>
                  <a:pt x="4012" y="8363"/>
                </a:cubicBezTo>
                <a:cubicBezTo>
                  <a:pt x="4170" y="8363"/>
                  <a:pt x="4328" y="8264"/>
                  <a:pt x="4359" y="8069"/>
                </a:cubicBezTo>
                <a:lnTo>
                  <a:pt x="4652" y="6230"/>
                </a:lnTo>
                <a:cubicBezTo>
                  <a:pt x="4754" y="5596"/>
                  <a:pt x="5170" y="5092"/>
                  <a:pt x="5708" y="4936"/>
                </a:cubicBezTo>
                <a:lnTo>
                  <a:pt x="7411" y="4438"/>
                </a:lnTo>
                <a:cubicBezTo>
                  <a:pt x="7785" y="4336"/>
                  <a:pt x="7772" y="3798"/>
                  <a:pt x="7390" y="3710"/>
                </a:cubicBezTo>
                <a:lnTo>
                  <a:pt x="5660" y="3321"/>
                </a:lnTo>
                <a:cubicBezTo>
                  <a:pt x="5109" y="3192"/>
                  <a:pt x="4666" y="2715"/>
                  <a:pt x="4530" y="2089"/>
                </a:cubicBezTo>
                <a:lnTo>
                  <a:pt x="4121" y="277"/>
                </a:lnTo>
                <a:cubicBezTo>
                  <a:pt x="4078" y="91"/>
                  <a:pt x="3927" y="1"/>
                  <a:pt x="3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8302288" y="327900"/>
            <a:ext cx="96575" cy="103450"/>
          </a:xfrm>
          <a:custGeom>
            <a:rect b="b" l="l" r="r" t="t"/>
            <a:pathLst>
              <a:path extrusionOk="0" h="4138" w="3863">
                <a:moveTo>
                  <a:pt x="1874" y="1"/>
                </a:moveTo>
                <a:cubicBezTo>
                  <a:pt x="1796" y="1"/>
                  <a:pt x="1717" y="52"/>
                  <a:pt x="1703" y="153"/>
                </a:cubicBezTo>
                <a:lnTo>
                  <a:pt x="1540" y="1134"/>
                </a:lnTo>
                <a:cubicBezTo>
                  <a:pt x="1513" y="1386"/>
                  <a:pt x="1342" y="1604"/>
                  <a:pt x="1097" y="1686"/>
                </a:cubicBezTo>
                <a:lnTo>
                  <a:pt x="191" y="1945"/>
                </a:lnTo>
                <a:cubicBezTo>
                  <a:pt x="0" y="1999"/>
                  <a:pt x="14" y="2272"/>
                  <a:pt x="205" y="2312"/>
                </a:cubicBezTo>
                <a:lnTo>
                  <a:pt x="1131" y="2517"/>
                </a:lnTo>
                <a:cubicBezTo>
                  <a:pt x="1370" y="2585"/>
                  <a:pt x="1560" y="2782"/>
                  <a:pt x="1601" y="3034"/>
                </a:cubicBezTo>
                <a:lnTo>
                  <a:pt x="1819" y="4008"/>
                </a:lnTo>
                <a:cubicBezTo>
                  <a:pt x="1846" y="4095"/>
                  <a:pt x="1920" y="4138"/>
                  <a:pt x="1993" y="4138"/>
                </a:cubicBezTo>
                <a:cubicBezTo>
                  <a:pt x="2068" y="4138"/>
                  <a:pt x="2142" y="4092"/>
                  <a:pt x="2160" y="4002"/>
                </a:cubicBezTo>
                <a:lnTo>
                  <a:pt x="2309" y="3089"/>
                </a:lnTo>
                <a:cubicBezTo>
                  <a:pt x="2344" y="2796"/>
                  <a:pt x="2548" y="2544"/>
                  <a:pt x="2834" y="2449"/>
                </a:cubicBezTo>
                <a:lnTo>
                  <a:pt x="3679" y="2203"/>
                </a:lnTo>
                <a:cubicBezTo>
                  <a:pt x="3862" y="2149"/>
                  <a:pt x="3856" y="1883"/>
                  <a:pt x="3665" y="1842"/>
                </a:cubicBezTo>
                <a:lnTo>
                  <a:pt x="2807" y="1652"/>
                </a:lnTo>
                <a:cubicBezTo>
                  <a:pt x="2521" y="1570"/>
                  <a:pt x="2303" y="1332"/>
                  <a:pt x="2248" y="1039"/>
                </a:cubicBezTo>
                <a:lnTo>
                  <a:pt x="2044" y="140"/>
                </a:lnTo>
                <a:cubicBezTo>
                  <a:pt x="2024" y="47"/>
                  <a:pt x="1949" y="1"/>
                  <a:pt x="1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27.png"/><Relationship Id="rId7" Type="http://schemas.openxmlformats.org/officeDocument/2006/relationships/image" Target="../media/image31.png"/></Relationships>
</file>

<file path=ppt/slides/_rels/slide27.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7.png"/><Relationship Id="rId5" Type="http://schemas.openxmlformats.org/officeDocument/2006/relationships/image" Target="../media/image29.png"/><Relationship Id="rId6" Type="http://schemas.openxmlformats.org/officeDocument/2006/relationships/image" Target="../media/image35.png"/><Relationship Id="rId7" Type="http://schemas.openxmlformats.org/officeDocument/2006/relationships/image" Target="../media/image34.png"/><Relationship Id="rId8"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2E7"/>
        </a:solidFill>
      </p:bgPr>
    </p:bg>
    <p:spTree>
      <p:nvGrpSpPr>
        <p:cNvPr id="65" name="Shape 65"/>
        <p:cNvGrpSpPr/>
        <p:nvPr/>
      </p:nvGrpSpPr>
      <p:grpSpPr>
        <a:xfrm>
          <a:off x="0" y="0"/>
          <a:ext cx="0" cy="0"/>
          <a:chOff x="0" y="0"/>
          <a:chExt cx="0" cy="0"/>
        </a:xfrm>
      </p:grpSpPr>
      <p:sp>
        <p:nvSpPr>
          <p:cNvPr id="66" name="Google Shape;66;p14"/>
          <p:cNvSpPr txBox="1"/>
          <p:nvPr/>
        </p:nvSpPr>
        <p:spPr>
          <a:xfrm>
            <a:off x="414000" y="1167300"/>
            <a:ext cx="44583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3800">
              <a:solidFill>
                <a:srgbClr val="F7F7F7"/>
              </a:solidFill>
              <a:latin typeface="Montserrat"/>
              <a:ea typeface="Montserrat"/>
              <a:cs typeface="Montserrat"/>
              <a:sym typeface="Montserrat"/>
            </a:endParaRPr>
          </a:p>
          <a:p>
            <a:pPr indent="0" lvl="0" marL="0" rtl="0" algn="ctr">
              <a:spcBef>
                <a:spcPts val="0"/>
              </a:spcBef>
              <a:spcAft>
                <a:spcPts val="0"/>
              </a:spcAft>
              <a:buNone/>
            </a:pPr>
            <a:r>
              <a:rPr b="1" lang="en" sz="4800">
                <a:solidFill>
                  <a:srgbClr val="F7F7F7"/>
                </a:solidFill>
                <a:latin typeface="Montserrat"/>
                <a:ea typeface="Montserrat"/>
                <a:cs typeface="Montserrat"/>
                <a:sym typeface="Montserrat"/>
              </a:rPr>
              <a:t>Front end</a:t>
            </a:r>
            <a:endParaRPr b="1" sz="4800">
              <a:solidFill>
                <a:srgbClr val="F7F7F7"/>
              </a:solidFill>
              <a:latin typeface="Montserrat"/>
              <a:ea typeface="Montserrat"/>
              <a:cs typeface="Montserrat"/>
              <a:sym typeface="Montserrat"/>
            </a:endParaRPr>
          </a:p>
        </p:txBody>
      </p:sp>
      <p:sp>
        <p:nvSpPr>
          <p:cNvPr id="67" name="Google Shape;67;p14"/>
          <p:cNvSpPr txBox="1"/>
          <p:nvPr/>
        </p:nvSpPr>
        <p:spPr>
          <a:xfrm>
            <a:off x="-201800" y="2423375"/>
            <a:ext cx="4458300" cy="9543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 sz="2100">
                <a:solidFill>
                  <a:schemeClr val="lt1"/>
                </a:solidFill>
                <a:latin typeface="Bree Serif"/>
                <a:ea typeface="Bree Serif"/>
                <a:cs typeface="Bree Serif"/>
                <a:sym typeface="Bree Serif"/>
              </a:rPr>
              <a:t> </a:t>
            </a:r>
            <a:r>
              <a:rPr lang="en" sz="2500">
                <a:solidFill>
                  <a:schemeClr val="lt1"/>
                </a:solidFill>
                <a:latin typeface="Bree Serif"/>
                <a:ea typeface="Bree Serif"/>
                <a:cs typeface="Bree Serif"/>
                <a:sym typeface="Bree Serif"/>
              </a:rPr>
              <a:t> Básico de HTML</a:t>
            </a:r>
            <a:endParaRPr sz="2500">
              <a:solidFill>
                <a:schemeClr val="lt1"/>
              </a:solidFill>
              <a:latin typeface="Bree Serif"/>
              <a:ea typeface="Bree Serif"/>
              <a:cs typeface="Bree Serif"/>
              <a:sym typeface="Bree Serif"/>
            </a:endParaRPr>
          </a:p>
          <a:p>
            <a:pPr indent="457200" lvl="0" marL="914400" rtl="0" algn="l">
              <a:spcBef>
                <a:spcPts val="0"/>
              </a:spcBef>
              <a:spcAft>
                <a:spcPts val="0"/>
              </a:spcAft>
              <a:buNone/>
            </a:pPr>
            <a:r>
              <a:rPr lang="en" sz="2500">
                <a:solidFill>
                  <a:schemeClr val="lt1"/>
                </a:solidFill>
                <a:latin typeface="Bree Serif"/>
                <a:ea typeface="Bree Serif"/>
                <a:cs typeface="Bree Serif"/>
                <a:sym typeface="Bree Serif"/>
              </a:rPr>
              <a:t>     CSS e JavaScript</a:t>
            </a:r>
            <a:endParaRPr sz="2500">
              <a:solidFill>
                <a:schemeClr val="lt1"/>
              </a:solidFill>
              <a:latin typeface="Bree Serif"/>
              <a:ea typeface="Bree Serif"/>
              <a:cs typeface="Bree Serif"/>
              <a:sym typeface="Bree Serif"/>
            </a:endParaRPr>
          </a:p>
        </p:txBody>
      </p:sp>
      <p:pic>
        <p:nvPicPr>
          <p:cNvPr id="68" name="Google Shape;68;p14"/>
          <p:cNvPicPr preferRelativeResize="0"/>
          <p:nvPr/>
        </p:nvPicPr>
        <p:blipFill>
          <a:blip r:embed="rId3">
            <a:alphaModFix/>
          </a:blip>
          <a:stretch>
            <a:fillRect/>
          </a:stretch>
        </p:blipFill>
        <p:spPr>
          <a:xfrm>
            <a:off x="686266" y="4291379"/>
            <a:ext cx="733949" cy="171200"/>
          </a:xfrm>
          <a:prstGeom prst="rect">
            <a:avLst/>
          </a:prstGeom>
          <a:noFill/>
          <a:ln>
            <a:noFill/>
          </a:ln>
        </p:spPr>
      </p:pic>
      <p:pic>
        <p:nvPicPr>
          <p:cNvPr id="69" name="Google Shape;69;p14"/>
          <p:cNvPicPr preferRelativeResize="0"/>
          <p:nvPr/>
        </p:nvPicPr>
        <p:blipFill rotWithShape="1">
          <a:blip r:embed="rId4">
            <a:alphaModFix/>
          </a:blip>
          <a:srcRect b="0" l="159" r="159" t="0"/>
          <a:stretch/>
        </p:blipFill>
        <p:spPr>
          <a:xfrm>
            <a:off x="4872294" y="1198905"/>
            <a:ext cx="3135745" cy="3145800"/>
          </a:xfrm>
          <a:prstGeom prst="rect">
            <a:avLst/>
          </a:prstGeom>
          <a:noFill/>
          <a:ln>
            <a:noFill/>
          </a:ln>
        </p:spPr>
      </p:pic>
      <p:sp>
        <p:nvSpPr>
          <p:cNvPr id="70" name="Google Shape;70;p14"/>
          <p:cNvSpPr/>
          <p:nvPr/>
        </p:nvSpPr>
        <p:spPr>
          <a:xfrm>
            <a:off x="10575" y="155000"/>
            <a:ext cx="3012000" cy="44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0575" y="301650"/>
            <a:ext cx="2439600" cy="44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6132000" y="4881100"/>
            <a:ext cx="3012000" cy="44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029275" y="4734075"/>
            <a:ext cx="3012000" cy="44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flipH="1" rot="-5400000">
            <a:off x="7460350" y="1495950"/>
            <a:ext cx="3012000" cy="20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4"/>
          <p:cNvPicPr preferRelativeResize="0"/>
          <p:nvPr/>
        </p:nvPicPr>
        <p:blipFill>
          <a:blip r:embed="rId5">
            <a:alphaModFix/>
          </a:blip>
          <a:stretch>
            <a:fillRect/>
          </a:stretch>
        </p:blipFill>
        <p:spPr>
          <a:xfrm>
            <a:off x="4591438" y="381688"/>
            <a:ext cx="3638167" cy="3909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3"/>
          <p:cNvPicPr preferRelativeResize="0"/>
          <p:nvPr/>
        </p:nvPicPr>
        <p:blipFill>
          <a:blip r:embed="rId3">
            <a:alphaModFix/>
          </a:blip>
          <a:stretch>
            <a:fillRect/>
          </a:stretch>
        </p:blipFill>
        <p:spPr>
          <a:xfrm>
            <a:off x="0" y="0"/>
            <a:ext cx="9500604" cy="5143499"/>
          </a:xfrm>
          <a:prstGeom prst="rect">
            <a:avLst/>
          </a:prstGeom>
          <a:noFill/>
          <a:ln>
            <a:noFill/>
          </a:ln>
        </p:spPr>
      </p:pic>
      <p:pic>
        <p:nvPicPr>
          <p:cNvPr id="146" name="Google Shape;146;p23"/>
          <p:cNvPicPr preferRelativeResize="0"/>
          <p:nvPr/>
        </p:nvPicPr>
        <p:blipFill>
          <a:blip r:embed="rId4">
            <a:alphaModFix/>
          </a:blip>
          <a:stretch>
            <a:fillRect/>
          </a:stretch>
        </p:blipFill>
        <p:spPr>
          <a:xfrm>
            <a:off x="188350" y="873200"/>
            <a:ext cx="6516826" cy="3106151"/>
          </a:xfrm>
          <a:prstGeom prst="rect">
            <a:avLst/>
          </a:prstGeom>
          <a:noFill/>
          <a:ln>
            <a:noFill/>
          </a:ln>
        </p:spPr>
      </p:pic>
      <p:sp>
        <p:nvSpPr>
          <p:cNvPr id="147" name="Google Shape;147;p23"/>
          <p:cNvSpPr/>
          <p:nvPr/>
        </p:nvSpPr>
        <p:spPr>
          <a:xfrm>
            <a:off x="674750" y="438800"/>
            <a:ext cx="1604100" cy="5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23"/>
          <p:cNvPicPr preferRelativeResize="0"/>
          <p:nvPr/>
        </p:nvPicPr>
        <p:blipFill>
          <a:blip r:embed="rId5">
            <a:alphaModFix/>
          </a:blip>
          <a:stretch>
            <a:fillRect/>
          </a:stretch>
        </p:blipFill>
        <p:spPr>
          <a:xfrm>
            <a:off x="364275" y="792751"/>
            <a:ext cx="6074924" cy="3463175"/>
          </a:xfrm>
          <a:prstGeom prst="rect">
            <a:avLst/>
          </a:prstGeom>
          <a:noFill/>
          <a:ln>
            <a:noFill/>
          </a:ln>
        </p:spPr>
      </p:pic>
      <p:sp>
        <p:nvSpPr>
          <p:cNvPr id="149" name="Google Shape;149;p23"/>
          <p:cNvSpPr/>
          <p:nvPr/>
        </p:nvSpPr>
        <p:spPr>
          <a:xfrm>
            <a:off x="674750" y="438800"/>
            <a:ext cx="5588400" cy="369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3"/>
          <p:cNvPicPr preferRelativeResize="0"/>
          <p:nvPr/>
        </p:nvPicPr>
        <p:blipFill>
          <a:blip r:embed="rId6">
            <a:alphaModFix/>
          </a:blip>
          <a:stretch>
            <a:fillRect/>
          </a:stretch>
        </p:blipFill>
        <p:spPr>
          <a:xfrm>
            <a:off x="188350" y="514449"/>
            <a:ext cx="6250850" cy="4400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4"/>
          <p:cNvPicPr preferRelativeResize="0"/>
          <p:nvPr/>
        </p:nvPicPr>
        <p:blipFill>
          <a:blip r:embed="rId3">
            <a:alphaModFix/>
          </a:blip>
          <a:stretch>
            <a:fillRect/>
          </a:stretch>
        </p:blipFill>
        <p:spPr>
          <a:xfrm rot="829127">
            <a:off x="-1855920" y="-1265195"/>
            <a:ext cx="11629888" cy="6296266"/>
          </a:xfrm>
          <a:prstGeom prst="rect">
            <a:avLst/>
          </a:prstGeom>
          <a:noFill/>
          <a:ln>
            <a:noFill/>
          </a:ln>
        </p:spPr>
      </p:pic>
      <p:sp>
        <p:nvSpPr>
          <p:cNvPr id="156" name="Google Shape;156;p24"/>
          <p:cNvSpPr/>
          <p:nvPr/>
        </p:nvSpPr>
        <p:spPr>
          <a:xfrm>
            <a:off x="674750" y="438800"/>
            <a:ext cx="1604100" cy="5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4"/>
          <p:cNvPicPr preferRelativeResize="0"/>
          <p:nvPr/>
        </p:nvPicPr>
        <p:blipFill>
          <a:blip r:embed="rId4">
            <a:alphaModFix/>
          </a:blip>
          <a:stretch>
            <a:fillRect/>
          </a:stretch>
        </p:blipFill>
        <p:spPr>
          <a:xfrm>
            <a:off x="0" y="840175"/>
            <a:ext cx="5867399" cy="3344850"/>
          </a:xfrm>
          <a:prstGeom prst="rect">
            <a:avLst/>
          </a:prstGeom>
          <a:noFill/>
          <a:ln>
            <a:noFill/>
          </a:ln>
        </p:spPr>
      </p:pic>
      <p:sp>
        <p:nvSpPr>
          <p:cNvPr id="158" name="Google Shape;158;p24"/>
          <p:cNvSpPr/>
          <p:nvPr/>
        </p:nvSpPr>
        <p:spPr>
          <a:xfrm>
            <a:off x="-1616525" y="-416375"/>
            <a:ext cx="7824000" cy="394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4"/>
          <p:cNvPicPr preferRelativeResize="0"/>
          <p:nvPr/>
        </p:nvPicPr>
        <p:blipFill>
          <a:blip r:embed="rId5">
            <a:alphaModFix/>
          </a:blip>
          <a:stretch>
            <a:fillRect/>
          </a:stretch>
        </p:blipFill>
        <p:spPr>
          <a:xfrm rot="-4432581">
            <a:off x="5930441" y="4131203"/>
            <a:ext cx="733950" cy="171200"/>
          </a:xfrm>
          <a:prstGeom prst="rect">
            <a:avLst/>
          </a:prstGeom>
          <a:noFill/>
          <a:ln>
            <a:noFill/>
          </a:ln>
        </p:spPr>
      </p:pic>
      <p:pic>
        <p:nvPicPr>
          <p:cNvPr id="160" name="Google Shape;160;p24"/>
          <p:cNvPicPr preferRelativeResize="0"/>
          <p:nvPr/>
        </p:nvPicPr>
        <p:blipFill>
          <a:blip r:embed="rId5">
            <a:alphaModFix/>
          </a:blip>
          <a:stretch>
            <a:fillRect/>
          </a:stretch>
        </p:blipFill>
        <p:spPr>
          <a:xfrm rot="-4432581">
            <a:off x="6159041" y="3140603"/>
            <a:ext cx="733950" cy="171200"/>
          </a:xfrm>
          <a:prstGeom prst="rect">
            <a:avLst/>
          </a:prstGeom>
          <a:noFill/>
          <a:ln>
            <a:noFill/>
          </a:ln>
        </p:spPr>
      </p:pic>
      <p:pic>
        <p:nvPicPr>
          <p:cNvPr id="161" name="Google Shape;161;p24"/>
          <p:cNvPicPr preferRelativeResize="0"/>
          <p:nvPr/>
        </p:nvPicPr>
        <p:blipFill>
          <a:blip r:embed="rId5">
            <a:alphaModFix/>
          </a:blip>
          <a:stretch>
            <a:fillRect/>
          </a:stretch>
        </p:blipFill>
        <p:spPr>
          <a:xfrm rot="-4432581">
            <a:off x="6447491" y="2040516"/>
            <a:ext cx="733950" cy="171200"/>
          </a:xfrm>
          <a:prstGeom prst="rect">
            <a:avLst/>
          </a:prstGeom>
          <a:noFill/>
          <a:ln>
            <a:noFill/>
          </a:ln>
        </p:spPr>
      </p:pic>
      <p:pic>
        <p:nvPicPr>
          <p:cNvPr id="162" name="Google Shape;162;p24"/>
          <p:cNvPicPr preferRelativeResize="0"/>
          <p:nvPr/>
        </p:nvPicPr>
        <p:blipFill>
          <a:blip r:embed="rId5">
            <a:alphaModFix/>
          </a:blip>
          <a:stretch>
            <a:fillRect/>
          </a:stretch>
        </p:blipFill>
        <p:spPr>
          <a:xfrm rot="-4432581">
            <a:off x="6676091" y="1049916"/>
            <a:ext cx="733950" cy="171200"/>
          </a:xfrm>
          <a:prstGeom prst="rect">
            <a:avLst/>
          </a:prstGeom>
          <a:noFill/>
          <a:ln>
            <a:noFill/>
          </a:ln>
        </p:spPr>
      </p:pic>
      <p:pic>
        <p:nvPicPr>
          <p:cNvPr id="163" name="Google Shape;163;p24"/>
          <p:cNvPicPr preferRelativeResize="0"/>
          <p:nvPr/>
        </p:nvPicPr>
        <p:blipFill>
          <a:blip r:embed="rId6">
            <a:alphaModFix/>
          </a:blip>
          <a:stretch>
            <a:fillRect/>
          </a:stretch>
        </p:blipFill>
        <p:spPr>
          <a:xfrm>
            <a:off x="2664300" y="2502425"/>
            <a:ext cx="1789275" cy="1789275"/>
          </a:xfrm>
          <a:prstGeom prst="rect">
            <a:avLst/>
          </a:prstGeom>
          <a:noFill/>
          <a:ln>
            <a:noFill/>
          </a:ln>
        </p:spPr>
      </p:pic>
      <p:sp>
        <p:nvSpPr>
          <p:cNvPr id="164" name="Google Shape;164;p24"/>
          <p:cNvSpPr txBox="1"/>
          <p:nvPr/>
        </p:nvSpPr>
        <p:spPr>
          <a:xfrm>
            <a:off x="-1213725" y="1103513"/>
            <a:ext cx="91440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chemeClr val="lt1"/>
                </a:solidFill>
                <a:highlight>
                  <a:schemeClr val="accent1"/>
                </a:highlight>
                <a:latin typeface="Montserrat"/>
                <a:ea typeface="Montserrat"/>
                <a:cs typeface="Montserrat"/>
                <a:sym typeface="Montserrat"/>
              </a:rPr>
              <a:t>Vamos sujar as </a:t>
            </a:r>
            <a:endParaRPr b="1" sz="4300">
              <a:solidFill>
                <a:schemeClr val="lt1"/>
              </a:solidFill>
              <a:highlight>
                <a:schemeClr val="accent1"/>
              </a:highlight>
              <a:latin typeface="Montserrat"/>
              <a:ea typeface="Montserrat"/>
              <a:cs typeface="Montserrat"/>
              <a:sym typeface="Montserrat"/>
            </a:endParaRPr>
          </a:p>
          <a:p>
            <a:pPr indent="0" lvl="0" marL="0" rtl="0" algn="ctr">
              <a:spcBef>
                <a:spcPts val="0"/>
              </a:spcBef>
              <a:spcAft>
                <a:spcPts val="0"/>
              </a:spcAft>
              <a:buNone/>
            </a:pPr>
            <a:r>
              <a:rPr b="1" lang="en" sz="4300">
                <a:solidFill>
                  <a:schemeClr val="lt1"/>
                </a:solidFill>
                <a:highlight>
                  <a:schemeClr val="accent1"/>
                </a:highlight>
                <a:latin typeface="Montserrat"/>
                <a:ea typeface="Montserrat"/>
                <a:cs typeface="Montserrat"/>
                <a:sym typeface="Montserrat"/>
              </a:rPr>
              <a:t>mãos de código</a:t>
            </a:r>
            <a:endParaRPr b="1" sz="4300">
              <a:solidFill>
                <a:schemeClr val="lt1"/>
              </a:solidFill>
              <a:highlight>
                <a:schemeClr val="accent1"/>
              </a:highlight>
              <a:latin typeface="Montserrat"/>
              <a:ea typeface="Montserrat"/>
              <a:cs typeface="Montserrat"/>
              <a:sym typeface="Montserrat"/>
            </a:endParaRPr>
          </a:p>
        </p:txBody>
      </p:sp>
      <p:sp>
        <p:nvSpPr>
          <p:cNvPr id="165" name="Google Shape;165;p24"/>
          <p:cNvSpPr txBox="1"/>
          <p:nvPr/>
        </p:nvSpPr>
        <p:spPr>
          <a:xfrm>
            <a:off x="-1050450" y="4176013"/>
            <a:ext cx="9144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highlight>
                  <a:srgbClr val="0B62E7"/>
                </a:highlight>
                <a:latin typeface="Montserrat"/>
                <a:ea typeface="Montserrat"/>
                <a:cs typeface="Montserrat"/>
                <a:sym typeface="Montserrat"/>
              </a:rPr>
              <a:t>Que os jogos comecem</a:t>
            </a:r>
            <a:endParaRPr b="1" sz="2000">
              <a:solidFill>
                <a:schemeClr val="lt1"/>
              </a:solidFill>
              <a:highlight>
                <a:srgbClr val="0B62E7"/>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5"/>
          <p:cNvPicPr preferRelativeResize="0"/>
          <p:nvPr/>
        </p:nvPicPr>
        <p:blipFill>
          <a:blip r:embed="rId3">
            <a:alphaModFix/>
          </a:blip>
          <a:stretch>
            <a:fillRect/>
          </a:stretch>
        </p:blipFill>
        <p:spPr>
          <a:xfrm>
            <a:off x="0" y="0"/>
            <a:ext cx="9500604" cy="5143499"/>
          </a:xfrm>
          <a:prstGeom prst="rect">
            <a:avLst/>
          </a:prstGeom>
          <a:noFill/>
          <a:ln>
            <a:noFill/>
          </a:ln>
        </p:spPr>
      </p:pic>
      <p:pic>
        <p:nvPicPr>
          <p:cNvPr id="171" name="Google Shape;171;p25"/>
          <p:cNvPicPr preferRelativeResize="0"/>
          <p:nvPr/>
        </p:nvPicPr>
        <p:blipFill>
          <a:blip r:embed="rId4">
            <a:alphaModFix/>
          </a:blip>
          <a:stretch>
            <a:fillRect/>
          </a:stretch>
        </p:blipFill>
        <p:spPr>
          <a:xfrm>
            <a:off x="155851" y="280675"/>
            <a:ext cx="6614526" cy="4582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6"/>
          <p:cNvPicPr preferRelativeResize="0"/>
          <p:nvPr/>
        </p:nvPicPr>
        <p:blipFill>
          <a:blip r:embed="rId3">
            <a:alphaModFix/>
          </a:blip>
          <a:stretch>
            <a:fillRect/>
          </a:stretch>
        </p:blipFill>
        <p:spPr>
          <a:xfrm>
            <a:off x="0" y="0"/>
            <a:ext cx="9500604" cy="5143499"/>
          </a:xfrm>
          <a:prstGeom prst="rect">
            <a:avLst/>
          </a:prstGeom>
          <a:noFill/>
          <a:ln>
            <a:noFill/>
          </a:ln>
        </p:spPr>
      </p:pic>
      <p:pic>
        <p:nvPicPr>
          <p:cNvPr id="177" name="Google Shape;177;p26"/>
          <p:cNvPicPr preferRelativeResize="0"/>
          <p:nvPr/>
        </p:nvPicPr>
        <p:blipFill>
          <a:blip r:embed="rId4">
            <a:alphaModFix/>
          </a:blip>
          <a:stretch>
            <a:fillRect/>
          </a:stretch>
        </p:blipFill>
        <p:spPr>
          <a:xfrm>
            <a:off x="188350" y="873200"/>
            <a:ext cx="6516826" cy="3106151"/>
          </a:xfrm>
          <a:prstGeom prst="rect">
            <a:avLst/>
          </a:prstGeom>
          <a:noFill/>
          <a:ln>
            <a:noFill/>
          </a:ln>
        </p:spPr>
      </p:pic>
      <p:sp>
        <p:nvSpPr>
          <p:cNvPr id="178" name="Google Shape;178;p26"/>
          <p:cNvSpPr/>
          <p:nvPr/>
        </p:nvSpPr>
        <p:spPr>
          <a:xfrm>
            <a:off x="674750" y="438800"/>
            <a:ext cx="1604100" cy="5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0" y="0"/>
            <a:ext cx="9500604" cy="5143499"/>
          </a:xfrm>
          <a:prstGeom prst="rect">
            <a:avLst/>
          </a:prstGeom>
          <a:noFill/>
          <a:ln>
            <a:noFill/>
          </a:ln>
        </p:spPr>
      </p:pic>
      <p:pic>
        <p:nvPicPr>
          <p:cNvPr id="184" name="Google Shape;184;p27"/>
          <p:cNvPicPr preferRelativeResize="0"/>
          <p:nvPr/>
        </p:nvPicPr>
        <p:blipFill>
          <a:blip r:embed="rId4">
            <a:alphaModFix/>
          </a:blip>
          <a:stretch>
            <a:fillRect/>
          </a:stretch>
        </p:blipFill>
        <p:spPr>
          <a:xfrm>
            <a:off x="188350" y="873200"/>
            <a:ext cx="6516826" cy="3106151"/>
          </a:xfrm>
          <a:prstGeom prst="rect">
            <a:avLst/>
          </a:prstGeom>
          <a:noFill/>
          <a:ln>
            <a:noFill/>
          </a:ln>
        </p:spPr>
      </p:pic>
      <p:sp>
        <p:nvSpPr>
          <p:cNvPr id="185" name="Google Shape;185;p27"/>
          <p:cNvSpPr/>
          <p:nvPr/>
        </p:nvSpPr>
        <p:spPr>
          <a:xfrm>
            <a:off x="674750" y="438800"/>
            <a:ext cx="1604100" cy="5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7"/>
          <p:cNvPicPr preferRelativeResize="0"/>
          <p:nvPr/>
        </p:nvPicPr>
        <p:blipFill>
          <a:blip r:embed="rId5">
            <a:alphaModFix/>
          </a:blip>
          <a:stretch>
            <a:fillRect/>
          </a:stretch>
        </p:blipFill>
        <p:spPr>
          <a:xfrm>
            <a:off x="364275" y="792751"/>
            <a:ext cx="6074924" cy="3463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0" y="0"/>
            <a:ext cx="9500604" cy="5143499"/>
          </a:xfrm>
          <a:prstGeom prst="rect">
            <a:avLst/>
          </a:prstGeom>
          <a:noFill/>
          <a:ln>
            <a:noFill/>
          </a:ln>
        </p:spPr>
      </p:pic>
      <p:pic>
        <p:nvPicPr>
          <p:cNvPr id="192" name="Google Shape;192;p28"/>
          <p:cNvPicPr preferRelativeResize="0"/>
          <p:nvPr/>
        </p:nvPicPr>
        <p:blipFill>
          <a:blip r:embed="rId4">
            <a:alphaModFix/>
          </a:blip>
          <a:stretch>
            <a:fillRect/>
          </a:stretch>
        </p:blipFill>
        <p:spPr>
          <a:xfrm>
            <a:off x="188350" y="873200"/>
            <a:ext cx="6516826" cy="3106151"/>
          </a:xfrm>
          <a:prstGeom prst="rect">
            <a:avLst/>
          </a:prstGeom>
          <a:noFill/>
          <a:ln>
            <a:noFill/>
          </a:ln>
        </p:spPr>
      </p:pic>
      <p:sp>
        <p:nvSpPr>
          <p:cNvPr id="193" name="Google Shape;193;p28"/>
          <p:cNvSpPr/>
          <p:nvPr/>
        </p:nvSpPr>
        <p:spPr>
          <a:xfrm>
            <a:off x="674750" y="438800"/>
            <a:ext cx="1604100" cy="5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8"/>
          <p:cNvPicPr preferRelativeResize="0"/>
          <p:nvPr/>
        </p:nvPicPr>
        <p:blipFill>
          <a:blip r:embed="rId5">
            <a:alphaModFix/>
          </a:blip>
          <a:stretch>
            <a:fillRect/>
          </a:stretch>
        </p:blipFill>
        <p:spPr>
          <a:xfrm>
            <a:off x="364275" y="792750"/>
            <a:ext cx="5609226" cy="3463175"/>
          </a:xfrm>
          <a:prstGeom prst="rect">
            <a:avLst/>
          </a:prstGeom>
          <a:noFill/>
          <a:ln>
            <a:noFill/>
          </a:ln>
        </p:spPr>
      </p:pic>
      <p:pic>
        <p:nvPicPr>
          <p:cNvPr id="195" name="Google Shape;195;p28"/>
          <p:cNvPicPr preferRelativeResize="0"/>
          <p:nvPr/>
        </p:nvPicPr>
        <p:blipFill>
          <a:blip r:embed="rId6">
            <a:alphaModFix/>
          </a:blip>
          <a:stretch>
            <a:fillRect/>
          </a:stretch>
        </p:blipFill>
        <p:spPr>
          <a:xfrm>
            <a:off x="447076" y="427599"/>
            <a:ext cx="4717674" cy="4288299"/>
          </a:xfrm>
          <a:prstGeom prst="rect">
            <a:avLst/>
          </a:prstGeom>
          <a:noFill/>
          <a:ln>
            <a:noFill/>
          </a:ln>
        </p:spPr>
      </p:pic>
      <p:sp>
        <p:nvSpPr>
          <p:cNvPr id="196" name="Google Shape;196;p28"/>
          <p:cNvSpPr/>
          <p:nvPr/>
        </p:nvSpPr>
        <p:spPr>
          <a:xfrm>
            <a:off x="4679850" y="999775"/>
            <a:ext cx="1604100" cy="259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9"/>
          <p:cNvPicPr preferRelativeResize="0"/>
          <p:nvPr/>
        </p:nvPicPr>
        <p:blipFill>
          <a:blip r:embed="rId3">
            <a:alphaModFix/>
          </a:blip>
          <a:stretch>
            <a:fillRect/>
          </a:stretch>
        </p:blipFill>
        <p:spPr>
          <a:xfrm>
            <a:off x="0" y="0"/>
            <a:ext cx="9500604" cy="5143499"/>
          </a:xfrm>
          <a:prstGeom prst="rect">
            <a:avLst/>
          </a:prstGeom>
          <a:noFill/>
          <a:ln>
            <a:noFill/>
          </a:ln>
        </p:spPr>
      </p:pic>
      <p:pic>
        <p:nvPicPr>
          <p:cNvPr id="202" name="Google Shape;202;p29"/>
          <p:cNvPicPr preferRelativeResize="0"/>
          <p:nvPr/>
        </p:nvPicPr>
        <p:blipFill>
          <a:blip r:embed="rId4">
            <a:alphaModFix/>
          </a:blip>
          <a:stretch>
            <a:fillRect/>
          </a:stretch>
        </p:blipFill>
        <p:spPr>
          <a:xfrm>
            <a:off x="188350" y="873200"/>
            <a:ext cx="6516826" cy="3106151"/>
          </a:xfrm>
          <a:prstGeom prst="rect">
            <a:avLst/>
          </a:prstGeom>
          <a:noFill/>
          <a:ln>
            <a:noFill/>
          </a:ln>
        </p:spPr>
      </p:pic>
      <p:sp>
        <p:nvSpPr>
          <p:cNvPr id="203" name="Google Shape;203;p29"/>
          <p:cNvSpPr/>
          <p:nvPr/>
        </p:nvSpPr>
        <p:spPr>
          <a:xfrm>
            <a:off x="674750" y="438800"/>
            <a:ext cx="1604100" cy="5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9"/>
          <p:cNvPicPr preferRelativeResize="0"/>
          <p:nvPr/>
        </p:nvPicPr>
        <p:blipFill>
          <a:blip r:embed="rId5">
            <a:alphaModFix/>
          </a:blip>
          <a:stretch>
            <a:fillRect/>
          </a:stretch>
        </p:blipFill>
        <p:spPr>
          <a:xfrm>
            <a:off x="364275" y="792751"/>
            <a:ext cx="6074924" cy="3463175"/>
          </a:xfrm>
          <a:prstGeom prst="rect">
            <a:avLst/>
          </a:prstGeom>
          <a:noFill/>
          <a:ln>
            <a:noFill/>
          </a:ln>
        </p:spPr>
      </p:pic>
      <p:sp>
        <p:nvSpPr>
          <p:cNvPr id="205" name="Google Shape;205;p29"/>
          <p:cNvSpPr/>
          <p:nvPr/>
        </p:nvSpPr>
        <p:spPr>
          <a:xfrm>
            <a:off x="674750" y="438800"/>
            <a:ext cx="5588400" cy="369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9"/>
          <p:cNvPicPr preferRelativeResize="0"/>
          <p:nvPr/>
        </p:nvPicPr>
        <p:blipFill>
          <a:blip r:embed="rId6">
            <a:alphaModFix/>
          </a:blip>
          <a:stretch>
            <a:fillRect/>
          </a:stretch>
        </p:blipFill>
        <p:spPr>
          <a:xfrm>
            <a:off x="415520" y="655995"/>
            <a:ext cx="5449700" cy="3148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0"/>
          <p:cNvPicPr preferRelativeResize="0"/>
          <p:nvPr/>
        </p:nvPicPr>
        <p:blipFill>
          <a:blip r:embed="rId3">
            <a:alphaModFix/>
          </a:blip>
          <a:stretch>
            <a:fillRect/>
          </a:stretch>
        </p:blipFill>
        <p:spPr>
          <a:xfrm>
            <a:off x="0" y="0"/>
            <a:ext cx="9500604" cy="5143499"/>
          </a:xfrm>
          <a:prstGeom prst="rect">
            <a:avLst/>
          </a:prstGeom>
          <a:noFill/>
          <a:ln>
            <a:noFill/>
          </a:ln>
        </p:spPr>
      </p:pic>
      <p:pic>
        <p:nvPicPr>
          <p:cNvPr id="212" name="Google Shape;212;p30"/>
          <p:cNvPicPr preferRelativeResize="0"/>
          <p:nvPr/>
        </p:nvPicPr>
        <p:blipFill>
          <a:blip r:embed="rId4">
            <a:alphaModFix/>
          </a:blip>
          <a:stretch>
            <a:fillRect/>
          </a:stretch>
        </p:blipFill>
        <p:spPr>
          <a:xfrm>
            <a:off x="188350" y="873200"/>
            <a:ext cx="6516826" cy="3106151"/>
          </a:xfrm>
          <a:prstGeom prst="rect">
            <a:avLst/>
          </a:prstGeom>
          <a:noFill/>
          <a:ln>
            <a:noFill/>
          </a:ln>
        </p:spPr>
      </p:pic>
      <p:sp>
        <p:nvSpPr>
          <p:cNvPr id="213" name="Google Shape;213;p30"/>
          <p:cNvSpPr/>
          <p:nvPr/>
        </p:nvSpPr>
        <p:spPr>
          <a:xfrm>
            <a:off x="674750" y="438800"/>
            <a:ext cx="1604100" cy="5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30"/>
          <p:cNvPicPr preferRelativeResize="0"/>
          <p:nvPr/>
        </p:nvPicPr>
        <p:blipFill>
          <a:blip r:embed="rId5">
            <a:alphaModFix/>
          </a:blip>
          <a:stretch>
            <a:fillRect/>
          </a:stretch>
        </p:blipFill>
        <p:spPr>
          <a:xfrm>
            <a:off x="364275" y="792751"/>
            <a:ext cx="6074924" cy="3463175"/>
          </a:xfrm>
          <a:prstGeom prst="rect">
            <a:avLst/>
          </a:prstGeom>
          <a:noFill/>
          <a:ln>
            <a:noFill/>
          </a:ln>
        </p:spPr>
      </p:pic>
      <p:sp>
        <p:nvSpPr>
          <p:cNvPr id="215" name="Google Shape;215;p30"/>
          <p:cNvSpPr/>
          <p:nvPr/>
        </p:nvSpPr>
        <p:spPr>
          <a:xfrm>
            <a:off x="674750" y="438800"/>
            <a:ext cx="5588400" cy="369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0"/>
          <p:cNvPicPr preferRelativeResize="0"/>
          <p:nvPr/>
        </p:nvPicPr>
        <p:blipFill>
          <a:blip r:embed="rId6">
            <a:alphaModFix/>
          </a:blip>
          <a:stretch>
            <a:fillRect/>
          </a:stretch>
        </p:blipFill>
        <p:spPr>
          <a:xfrm>
            <a:off x="270900" y="208650"/>
            <a:ext cx="5785400" cy="4634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1"/>
          <p:cNvPicPr preferRelativeResize="0"/>
          <p:nvPr/>
        </p:nvPicPr>
        <p:blipFill>
          <a:blip r:embed="rId3">
            <a:alphaModFix/>
          </a:blip>
          <a:stretch>
            <a:fillRect/>
          </a:stretch>
        </p:blipFill>
        <p:spPr>
          <a:xfrm>
            <a:off x="0" y="0"/>
            <a:ext cx="9500604" cy="5143499"/>
          </a:xfrm>
          <a:prstGeom prst="rect">
            <a:avLst/>
          </a:prstGeom>
          <a:noFill/>
          <a:ln>
            <a:noFill/>
          </a:ln>
        </p:spPr>
      </p:pic>
      <p:pic>
        <p:nvPicPr>
          <p:cNvPr id="222" name="Google Shape;222;p31"/>
          <p:cNvPicPr preferRelativeResize="0"/>
          <p:nvPr/>
        </p:nvPicPr>
        <p:blipFill>
          <a:blip r:embed="rId4">
            <a:alphaModFix/>
          </a:blip>
          <a:stretch>
            <a:fillRect/>
          </a:stretch>
        </p:blipFill>
        <p:spPr>
          <a:xfrm>
            <a:off x="188350" y="873200"/>
            <a:ext cx="6516826" cy="3106151"/>
          </a:xfrm>
          <a:prstGeom prst="rect">
            <a:avLst/>
          </a:prstGeom>
          <a:noFill/>
          <a:ln>
            <a:noFill/>
          </a:ln>
        </p:spPr>
      </p:pic>
      <p:sp>
        <p:nvSpPr>
          <p:cNvPr id="223" name="Google Shape;223;p31"/>
          <p:cNvSpPr/>
          <p:nvPr/>
        </p:nvSpPr>
        <p:spPr>
          <a:xfrm>
            <a:off x="674750" y="438800"/>
            <a:ext cx="1604100" cy="5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31"/>
          <p:cNvPicPr preferRelativeResize="0"/>
          <p:nvPr/>
        </p:nvPicPr>
        <p:blipFill>
          <a:blip r:embed="rId5">
            <a:alphaModFix/>
          </a:blip>
          <a:stretch>
            <a:fillRect/>
          </a:stretch>
        </p:blipFill>
        <p:spPr>
          <a:xfrm>
            <a:off x="364275" y="792751"/>
            <a:ext cx="6074924" cy="3463175"/>
          </a:xfrm>
          <a:prstGeom prst="rect">
            <a:avLst/>
          </a:prstGeom>
          <a:noFill/>
          <a:ln>
            <a:noFill/>
          </a:ln>
        </p:spPr>
      </p:pic>
      <p:sp>
        <p:nvSpPr>
          <p:cNvPr id="225" name="Google Shape;225;p31"/>
          <p:cNvSpPr/>
          <p:nvPr/>
        </p:nvSpPr>
        <p:spPr>
          <a:xfrm>
            <a:off x="674750" y="438800"/>
            <a:ext cx="5588400" cy="369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1"/>
          <p:cNvPicPr preferRelativeResize="0"/>
          <p:nvPr/>
        </p:nvPicPr>
        <p:blipFill>
          <a:blip r:embed="rId6">
            <a:alphaModFix/>
          </a:blip>
          <a:stretch>
            <a:fillRect/>
          </a:stretch>
        </p:blipFill>
        <p:spPr>
          <a:xfrm>
            <a:off x="304026" y="586697"/>
            <a:ext cx="6074924" cy="42163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188350" y="873200"/>
            <a:ext cx="6516826" cy="3106151"/>
          </a:xfrm>
          <a:prstGeom prst="rect">
            <a:avLst/>
          </a:prstGeom>
          <a:noFill/>
          <a:ln>
            <a:noFill/>
          </a:ln>
        </p:spPr>
      </p:pic>
      <p:sp>
        <p:nvSpPr>
          <p:cNvPr id="232" name="Google Shape;232;p32"/>
          <p:cNvSpPr/>
          <p:nvPr/>
        </p:nvSpPr>
        <p:spPr>
          <a:xfrm>
            <a:off x="674750" y="438800"/>
            <a:ext cx="1604100" cy="5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32"/>
          <p:cNvPicPr preferRelativeResize="0"/>
          <p:nvPr/>
        </p:nvPicPr>
        <p:blipFill>
          <a:blip r:embed="rId4">
            <a:alphaModFix/>
          </a:blip>
          <a:stretch>
            <a:fillRect/>
          </a:stretch>
        </p:blipFill>
        <p:spPr>
          <a:xfrm>
            <a:off x="364275" y="792751"/>
            <a:ext cx="6074924" cy="3463175"/>
          </a:xfrm>
          <a:prstGeom prst="rect">
            <a:avLst/>
          </a:prstGeom>
          <a:noFill/>
          <a:ln>
            <a:noFill/>
          </a:ln>
        </p:spPr>
      </p:pic>
      <p:sp>
        <p:nvSpPr>
          <p:cNvPr id="234" name="Google Shape;234;p32"/>
          <p:cNvSpPr/>
          <p:nvPr/>
        </p:nvSpPr>
        <p:spPr>
          <a:xfrm>
            <a:off x="674750" y="438800"/>
            <a:ext cx="5588400" cy="369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32"/>
          <p:cNvPicPr preferRelativeResize="0"/>
          <p:nvPr/>
        </p:nvPicPr>
        <p:blipFill>
          <a:blip r:embed="rId5">
            <a:alphaModFix/>
          </a:blip>
          <a:stretch>
            <a:fillRect/>
          </a:stretch>
        </p:blipFill>
        <p:spPr>
          <a:xfrm>
            <a:off x="0" y="106424"/>
            <a:ext cx="9143999" cy="4930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5"/>
          <p:cNvPicPr preferRelativeResize="0"/>
          <p:nvPr/>
        </p:nvPicPr>
        <p:blipFill>
          <a:blip r:embed="rId3">
            <a:alphaModFix/>
          </a:blip>
          <a:stretch>
            <a:fillRect/>
          </a:stretch>
        </p:blipFill>
        <p:spPr>
          <a:xfrm>
            <a:off x="5685350" y="-54226"/>
            <a:ext cx="3458652" cy="3581051"/>
          </a:xfrm>
          <a:prstGeom prst="rect">
            <a:avLst/>
          </a:prstGeom>
          <a:noFill/>
          <a:ln>
            <a:noFill/>
          </a:ln>
        </p:spPr>
      </p:pic>
      <p:sp>
        <p:nvSpPr>
          <p:cNvPr id="81" name="Google Shape;81;p15"/>
          <p:cNvSpPr txBox="1"/>
          <p:nvPr/>
        </p:nvSpPr>
        <p:spPr>
          <a:xfrm>
            <a:off x="445074" y="377175"/>
            <a:ext cx="4673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B62E7"/>
                </a:solidFill>
                <a:latin typeface="Montserrat"/>
                <a:ea typeface="Montserrat"/>
                <a:cs typeface="Montserrat"/>
                <a:sym typeface="Montserrat"/>
              </a:rPr>
              <a:t>Agenda</a:t>
            </a:r>
            <a:endParaRPr b="1" sz="3000">
              <a:solidFill>
                <a:srgbClr val="0B62E7"/>
              </a:solidFill>
              <a:latin typeface="Montserrat"/>
              <a:ea typeface="Montserrat"/>
              <a:cs typeface="Montserrat"/>
              <a:sym typeface="Montserrat"/>
            </a:endParaRPr>
          </a:p>
        </p:txBody>
      </p:sp>
      <p:sp>
        <p:nvSpPr>
          <p:cNvPr id="82" name="Google Shape;82;p15"/>
          <p:cNvSpPr txBox="1"/>
          <p:nvPr/>
        </p:nvSpPr>
        <p:spPr>
          <a:xfrm>
            <a:off x="521274" y="1520000"/>
            <a:ext cx="49272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Montserrat"/>
              <a:buChar char="●"/>
            </a:pPr>
            <a:r>
              <a:rPr lang="en" sz="2100">
                <a:solidFill>
                  <a:schemeClr val="dk1"/>
                </a:solidFill>
                <a:highlight>
                  <a:srgbClr val="FFFFFF"/>
                </a:highlight>
                <a:latin typeface="Montserrat"/>
                <a:ea typeface="Montserrat"/>
                <a:cs typeface="Montserrat"/>
                <a:sym typeface="Montserrat"/>
              </a:rPr>
              <a:t>O que é um decorador?</a:t>
            </a:r>
            <a:endParaRPr sz="2100">
              <a:solidFill>
                <a:schemeClr val="dk1"/>
              </a:solidFill>
              <a:highlight>
                <a:srgbClr val="FFFFFF"/>
              </a:highlight>
              <a:latin typeface="Montserrat"/>
              <a:ea typeface="Montserrat"/>
              <a:cs typeface="Montserrat"/>
              <a:sym typeface="Montserrat"/>
            </a:endParaRPr>
          </a:p>
          <a:p>
            <a:pPr indent="-361950" lvl="0" marL="457200" rtl="0" algn="l">
              <a:spcBef>
                <a:spcPts val="0"/>
              </a:spcBef>
              <a:spcAft>
                <a:spcPts val="0"/>
              </a:spcAft>
              <a:buClr>
                <a:schemeClr val="dk1"/>
              </a:buClr>
              <a:buSzPts val="2100"/>
              <a:buFont typeface="Montserrat"/>
              <a:buChar char="●"/>
            </a:pPr>
            <a:r>
              <a:rPr lang="en" sz="2100">
                <a:solidFill>
                  <a:schemeClr val="dk1"/>
                </a:solidFill>
                <a:highlight>
                  <a:srgbClr val="FFFFFF"/>
                </a:highlight>
                <a:latin typeface="Montserrat"/>
                <a:ea typeface="Montserrat"/>
                <a:cs typeface="Montserrat"/>
                <a:sym typeface="Montserrat"/>
              </a:rPr>
              <a:t>O que é HTML?</a:t>
            </a:r>
            <a:endParaRPr sz="2100">
              <a:solidFill>
                <a:schemeClr val="dk1"/>
              </a:solidFill>
              <a:highlight>
                <a:srgbClr val="FFFFFF"/>
              </a:highlight>
              <a:latin typeface="Montserrat"/>
              <a:ea typeface="Montserrat"/>
              <a:cs typeface="Montserrat"/>
              <a:sym typeface="Montserrat"/>
            </a:endParaRPr>
          </a:p>
          <a:p>
            <a:pPr indent="-361950" lvl="0" marL="457200" rtl="0" algn="l">
              <a:spcBef>
                <a:spcPts val="0"/>
              </a:spcBef>
              <a:spcAft>
                <a:spcPts val="0"/>
              </a:spcAft>
              <a:buClr>
                <a:schemeClr val="dk1"/>
              </a:buClr>
              <a:buSzPts val="2100"/>
              <a:buFont typeface="Montserrat"/>
              <a:buChar char="●"/>
            </a:pPr>
            <a:r>
              <a:t/>
            </a:r>
            <a:endParaRPr sz="2100">
              <a:solidFill>
                <a:schemeClr val="dk1"/>
              </a:solidFill>
              <a:highlight>
                <a:srgbClr val="FFFFFF"/>
              </a:highlight>
              <a:latin typeface="Montserrat"/>
              <a:ea typeface="Montserrat"/>
              <a:cs typeface="Montserrat"/>
              <a:sym typeface="Montserrat"/>
            </a:endParaRPr>
          </a:p>
          <a:p>
            <a:pPr indent="-361950" lvl="0" marL="457200" rtl="0" algn="l">
              <a:spcBef>
                <a:spcPts val="0"/>
              </a:spcBef>
              <a:spcAft>
                <a:spcPts val="0"/>
              </a:spcAft>
              <a:buClr>
                <a:schemeClr val="dk1"/>
              </a:buClr>
              <a:buSzPts val="2100"/>
              <a:buFont typeface="Montserrat"/>
              <a:buChar char="●"/>
            </a:pPr>
            <a:r>
              <a:rPr lang="en" sz="2100">
                <a:solidFill>
                  <a:schemeClr val="dk1"/>
                </a:solidFill>
                <a:highlight>
                  <a:srgbClr val="FFFFFF"/>
                </a:highlight>
                <a:latin typeface="Montserrat"/>
                <a:ea typeface="Montserrat"/>
                <a:cs typeface="Montserrat"/>
                <a:sym typeface="Montserrat"/>
              </a:rPr>
              <a:t>Sujando as mãos de código</a:t>
            </a:r>
            <a:endParaRPr sz="2100">
              <a:solidFill>
                <a:schemeClr val="dk1"/>
              </a:solidFill>
              <a:latin typeface="Montserrat"/>
              <a:ea typeface="Montserrat"/>
              <a:cs typeface="Montserrat"/>
              <a:sym typeface="Montserrat"/>
            </a:endParaRPr>
          </a:p>
        </p:txBody>
      </p:sp>
      <p:pic>
        <p:nvPicPr>
          <p:cNvPr id="83" name="Google Shape;83;p15"/>
          <p:cNvPicPr preferRelativeResize="0"/>
          <p:nvPr/>
        </p:nvPicPr>
        <p:blipFill rotWithShape="1">
          <a:blip r:embed="rId4">
            <a:alphaModFix/>
          </a:blip>
          <a:srcRect b="0" l="-9829" r="0" t="-46520"/>
          <a:stretch/>
        </p:blipFill>
        <p:spPr>
          <a:xfrm>
            <a:off x="614125" y="4211750"/>
            <a:ext cx="806100" cy="250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3"/>
          <p:cNvPicPr preferRelativeResize="0"/>
          <p:nvPr/>
        </p:nvPicPr>
        <p:blipFill>
          <a:blip r:embed="rId3">
            <a:alphaModFix/>
          </a:blip>
          <a:stretch>
            <a:fillRect/>
          </a:stretch>
        </p:blipFill>
        <p:spPr>
          <a:xfrm>
            <a:off x="0" y="0"/>
            <a:ext cx="9500604" cy="5143499"/>
          </a:xfrm>
          <a:prstGeom prst="rect">
            <a:avLst/>
          </a:prstGeom>
          <a:noFill/>
          <a:ln>
            <a:noFill/>
          </a:ln>
        </p:spPr>
      </p:pic>
      <p:pic>
        <p:nvPicPr>
          <p:cNvPr id="241" name="Google Shape;241;p33"/>
          <p:cNvPicPr preferRelativeResize="0"/>
          <p:nvPr/>
        </p:nvPicPr>
        <p:blipFill>
          <a:blip r:embed="rId4">
            <a:alphaModFix/>
          </a:blip>
          <a:stretch>
            <a:fillRect/>
          </a:stretch>
        </p:blipFill>
        <p:spPr>
          <a:xfrm>
            <a:off x="188350" y="873200"/>
            <a:ext cx="6516826" cy="3106151"/>
          </a:xfrm>
          <a:prstGeom prst="rect">
            <a:avLst/>
          </a:prstGeom>
          <a:noFill/>
          <a:ln>
            <a:noFill/>
          </a:ln>
        </p:spPr>
      </p:pic>
      <p:sp>
        <p:nvSpPr>
          <p:cNvPr id="242" name="Google Shape;242;p33"/>
          <p:cNvSpPr/>
          <p:nvPr/>
        </p:nvSpPr>
        <p:spPr>
          <a:xfrm>
            <a:off x="674750" y="438800"/>
            <a:ext cx="1604100" cy="5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33"/>
          <p:cNvPicPr preferRelativeResize="0"/>
          <p:nvPr/>
        </p:nvPicPr>
        <p:blipFill>
          <a:blip r:embed="rId5">
            <a:alphaModFix/>
          </a:blip>
          <a:stretch>
            <a:fillRect/>
          </a:stretch>
        </p:blipFill>
        <p:spPr>
          <a:xfrm>
            <a:off x="364275" y="792751"/>
            <a:ext cx="6074924" cy="3463175"/>
          </a:xfrm>
          <a:prstGeom prst="rect">
            <a:avLst/>
          </a:prstGeom>
          <a:noFill/>
          <a:ln>
            <a:noFill/>
          </a:ln>
        </p:spPr>
      </p:pic>
      <p:sp>
        <p:nvSpPr>
          <p:cNvPr id="244" name="Google Shape;244;p33"/>
          <p:cNvSpPr/>
          <p:nvPr/>
        </p:nvSpPr>
        <p:spPr>
          <a:xfrm>
            <a:off x="674750" y="438800"/>
            <a:ext cx="5588400" cy="369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3"/>
          <p:cNvPicPr preferRelativeResize="0"/>
          <p:nvPr/>
        </p:nvPicPr>
        <p:blipFill>
          <a:blip r:embed="rId6">
            <a:alphaModFix/>
          </a:blip>
          <a:stretch>
            <a:fillRect/>
          </a:stretch>
        </p:blipFill>
        <p:spPr>
          <a:xfrm>
            <a:off x="291826" y="457188"/>
            <a:ext cx="4960375" cy="4519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2E7"/>
        </a:solidFill>
      </p:bgPr>
    </p:bg>
    <p:spTree>
      <p:nvGrpSpPr>
        <p:cNvPr id="249" name="Shape 249"/>
        <p:cNvGrpSpPr/>
        <p:nvPr/>
      </p:nvGrpSpPr>
      <p:grpSpPr>
        <a:xfrm>
          <a:off x="0" y="0"/>
          <a:ext cx="0" cy="0"/>
          <a:chOff x="0" y="0"/>
          <a:chExt cx="0" cy="0"/>
        </a:xfrm>
      </p:grpSpPr>
      <p:pic>
        <p:nvPicPr>
          <p:cNvPr id="250" name="Google Shape;250;p34"/>
          <p:cNvPicPr preferRelativeResize="0"/>
          <p:nvPr/>
        </p:nvPicPr>
        <p:blipFill>
          <a:blip r:embed="rId3">
            <a:alphaModFix/>
          </a:blip>
          <a:stretch>
            <a:fillRect/>
          </a:stretch>
        </p:blipFill>
        <p:spPr>
          <a:xfrm>
            <a:off x="686266" y="4658790"/>
            <a:ext cx="733949" cy="171200"/>
          </a:xfrm>
          <a:prstGeom prst="rect">
            <a:avLst/>
          </a:prstGeom>
          <a:noFill/>
          <a:ln>
            <a:noFill/>
          </a:ln>
        </p:spPr>
      </p:pic>
      <p:sp>
        <p:nvSpPr>
          <p:cNvPr id="251" name="Google Shape;251;p34"/>
          <p:cNvSpPr txBox="1"/>
          <p:nvPr/>
        </p:nvSpPr>
        <p:spPr>
          <a:xfrm>
            <a:off x="-152400" y="1160325"/>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chemeClr val="lt1"/>
                </a:solidFill>
                <a:latin typeface="Montserrat"/>
                <a:ea typeface="Montserrat"/>
                <a:cs typeface="Montserrat"/>
                <a:sym typeface="Montserrat"/>
              </a:rPr>
              <a:t>CSS</a:t>
            </a:r>
            <a:endParaRPr b="1" sz="6000">
              <a:solidFill>
                <a:schemeClr val="lt1"/>
              </a:solidFill>
              <a:latin typeface="Montserrat"/>
              <a:ea typeface="Montserrat"/>
              <a:cs typeface="Montserrat"/>
              <a:sym typeface="Montserrat"/>
            </a:endParaRPr>
          </a:p>
        </p:txBody>
      </p:sp>
      <p:sp>
        <p:nvSpPr>
          <p:cNvPr id="252" name="Google Shape;252;p34"/>
          <p:cNvSpPr txBox="1"/>
          <p:nvPr/>
        </p:nvSpPr>
        <p:spPr>
          <a:xfrm>
            <a:off x="4901300" y="2839775"/>
            <a:ext cx="3621600" cy="1454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2500">
                <a:solidFill>
                  <a:schemeClr val="lt1"/>
                </a:solidFill>
                <a:latin typeface="Montserrat"/>
                <a:ea typeface="Montserrat"/>
                <a:cs typeface="Montserrat"/>
                <a:sym typeface="Montserrat"/>
              </a:rPr>
              <a:t>Enquanto o HTML dá a forma, o CSS dá as cores;)</a:t>
            </a:r>
            <a:endParaRPr b="1" i="1" sz="2500">
              <a:solidFill>
                <a:schemeClr val="lt1"/>
              </a:solidFill>
              <a:latin typeface="Montserrat"/>
              <a:ea typeface="Montserrat"/>
              <a:cs typeface="Montserrat"/>
              <a:sym typeface="Montserrat"/>
            </a:endParaRPr>
          </a:p>
        </p:txBody>
      </p:sp>
      <p:sp>
        <p:nvSpPr>
          <p:cNvPr id="253" name="Google Shape;253;p34"/>
          <p:cNvSpPr txBox="1"/>
          <p:nvPr/>
        </p:nvSpPr>
        <p:spPr>
          <a:xfrm>
            <a:off x="999300" y="2165075"/>
            <a:ext cx="68406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2500">
                <a:solidFill>
                  <a:schemeClr val="lt1"/>
                </a:solidFill>
                <a:latin typeface="Montserrat"/>
                <a:ea typeface="Montserrat"/>
                <a:cs typeface="Montserrat"/>
                <a:sym typeface="Montserrat"/>
              </a:rPr>
              <a:t>Folhas de estilo em cascata</a:t>
            </a:r>
            <a:endParaRPr b="1" i="1" sz="25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2E7"/>
        </a:solidFill>
      </p:bgPr>
    </p:bg>
    <p:spTree>
      <p:nvGrpSpPr>
        <p:cNvPr id="257" name="Shape 257"/>
        <p:cNvGrpSpPr/>
        <p:nvPr/>
      </p:nvGrpSpPr>
      <p:grpSpPr>
        <a:xfrm>
          <a:off x="0" y="0"/>
          <a:ext cx="0" cy="0"/>
          <a:chOff x="0" y="0"/>
          <a:chExt cx="0" cy="0"/>
        </a:xfrm>
      </p:grpSpPr>
      <p:pic>
        <p:nvPicPr>
          <p:cNvPr id="258" name="Google Shape;258;p35"/>
          <p:cNvPicPr preferRelativeResize="0"/>
          <p:nvPr/>
        </p:nvPicPr>
        <p:blipFill>
          <a:blip r:embed="rId3">
            <a:alphaModFix/>
          </a:blip>
          <a:stretch>
            <a:fillRect/>
          </a:stretch>
        </p:blipFill>
        <p:spPr>
          <a:xfrm>
            <a:off x="686266" y="4658790"/>
            <a:ext cx="733949" cy="171200"/>
          </a:xfrm>
          <a:prstGeom prst="rect">
            <a:avLst/>
          </a:prstGeom>
          <a:noFill/>
          <a:ln>
            <a:noFill/>
          </a:ln>
        </p:spPr>
      </p:pic>
      <p:pic>
        <p:nvPicPr>
          <p:cNvPr id="259" name="Google Shape;259;p35"/>
          <p:cNvPicPr preferRelativeResize="0"/>
          <p:nvPr/>
        </p:nvPicPr>
        <p:blipFill rotWithShape="1">
          <a:blip r:embed="rId4">
            <a:alphaModFix/>
          </a:blip>
          <a:srcRect b="0" l="0" r="0" t="3512"/>
          <a:stretch/>
        </p:blipFill>
        <p:spPr>
          <a:xfrm>
            <a:off x="1420225" y="743062"/>
            <a:ext cx="6519920" cy="2974175"/>
          </a:xfrm>
          <a:prstGeom prst="rect">
            <a:avLst/>
          </a:prstGeom>
          <a:noFill/>
          <a:ln cap="flat" cmpd="sng" w="28575">
            <a:solidFill>
              <a:schemeClr val="lt1"/>
            </a:solidFill>
            <a:prstDash val="solid"/>
            <a:round/>
            <a:headEnd len="sm" w="sm" type="none"/>
            <a:tailEnd len="sm" w="sm" type="none"/>
          </a:ln>
        </p:spPr>
      </p:pic>
      <p:sp>
        <p:nvSpPr>
          <p:cNvPr id="260" name="Google Shape;260;p35"/>
          <p:cNvSpPr txBox="1"/>
          <p:nvPr/>
        </p:nvSpPr>
        <p:spPr>
          <a:xfrm>
            <a:off x="3282050" y="4173000"/>
            <a:ext cx="54177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en" sz="2500">
                <a:solidFill>
                  <a:schemeClr val="lt1"/>
                </a:solidFill>
                <a:latin typeface="Montserrat"/>
                <a:ea typeface="Montserrat"/>
                <a:cs typeface="Montserrat"/>
                <a:sym typeface="Montserrat"/>
              </a:rPr>
              <a:t>Vamos ver na prática?</a:t>
            </a:r>
            <a:endParaRPr b="1" i="1" sz="25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2E7"/>
        </a:solidFill>
      </p:bgPr>
    </p:bg>
    <p:spTree>
      <p:nvGrpSpPr>
        <p:cNvPr id="264"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266" name="Google Shape;266;p36"/>
          <p:cNvPicPr preferRelativeResize="0"/>
          <p:nvPr/>
        </p:nvPicPr>
        <p:blipFill rotWithShape="1">
          <a:blip r:embed="rId4">
            <a:alphaModFix/>
          </a:blip>
          <a:srcRect b="0" l="0" r="0" t="0"/>
          <a:stretch/>
        </p:blipFill>
        <p:spPr>
          <a:xfrm>
            <a:off x="1972575" y="1322337"/>
            <a:ext cx="5198850" cy="2607976"/>
          </a:xfrm>
          <a:prstGeom prst="rect">
            <a:avLst/>
          </a:prstGeom>
          <a:noFill/>
          <a:ln>
            <a:noFill/>
          </a:ln>
        </p:spPr>
      </p:pic>
      <p:sp>
        <p:nvSpPr>
          <p:cNvPr id="267" name="Google Shape;267;p36"/>
          <p:cNvSpPr txBox="1"/>
          <p:nvPr/>
        </p:nvSpPr>
        <p:spPr>
          <a:xfrm>
            <a:off x="2461350" y="2226125"/>
            <a:ext cx="42213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CFFFF"/>
                </a:solidFill>
                <a:latin typeface="Montserrat"/>
                <a:ea typeface="Montserrat"/>
                <a:cs typeface="Montserrat"/>
                <a:sym typeface="Montserrat"/>
              </a:rPr>
              <a:t>Você sabe o que é responsividade?</a:t>
            </a:r>
            <a:endParaRPr b="1" sz="3000">
              <a:solidFill>
                <a:srgbClr val="FCFFFF"/>
              </a:solidFill>
              <a:latin typeface="Montserrat"/>
              <a:ea typeface="Montserrat"/>
              <a:cs typeface="Montserrat"/>
              <a:sym typeface="Montserrat"/>
            </a:endParaRPr>
          </a:p>
        </p:txBody>
      </p:sp>
      <p:pic>
        <p:nvPicPr>
          <p:cNvPr id="268" name="Google Shape;268;p36"/>
          <p:cNvPicPr preferRelativeResize="0"/>
          <p:nvPr/>
        </p:nvPicPr>
        <p:blipFill rotWithShape="1">
          <a:blip r:embed="rId5">
            <a:alphaModFix/>
          </a:blip>
          <a:srcRect b="0" l="0" r="0" t="0"/>
          <a:stretch/>
        </p:blipFill>
        <p:spPr>
          <a:xfrm>
            <a:off x="4205016" y="747629"/>
            <a:ext cx="733949" cy="171200"/>
          </a:xfrm>
          <a:prstGeom prst="rect">
            <a:avLst/>
          </a:prstGeom>
          <a:noFill/>
          <a:ln>
            <a:noFill/>
          </a:ln>
        </p:spPr>
      </p:pic>
      <p:sp>
        <p:nvSpPr>
          <p:cNvPr id="269" name="Google Shape;269;p36"/>
          <p:cNvSpPr txBox="1"/>
          <p:nvPr/>
        </p:nvSpPr>
        <p:spPr>
          <a:xfrm>
            <a:off x="2601675" y="4173000"/>
            <a:ext cx="6098100" cy="492600"/>
          </a:xfrm>
          <a:prstGeom prst="rect">
            <a:avLst/>
          </a:prstGeom>
          <a:noFill/>
          <a:ln>
            <a:noFill/>
          </a:ln>
        </p:spPr>
        <p:txBody>
          <a:bodyPr anchorCtr="0" anchor="t" bIns="91425" lIns="91425" spcFirstLastPara="1" rIns="91425" wrap="square" tIns="91425">
            <a:spAutoFit/>
          </a:bodyPr>
          <a:lstStyle/>
          <a:p>
            <a:pPr indent="457200" lvl="0" marL="0" rtl="0" algn="ctr">
              <a:lnSpc>
                <a:spcPct val="115000"/>
              </a:lnSpc>
              <a:spcBef>
                <a:spcPts val="0"/>
              </a:spcBef>
              <a:spcAft>
                <a:spcPts val="0"/>
              </a:spcAft>
              <a:buNone/>
            </a:pPr>
            <a:r>
              <a:rPr b="1" i="1" lang="en" sz="2000">
                <a:solidFill>
                  <a:schemeClr val="accent1"/>
                </a:solidFill>
                <a:latin typeface="Montserrat"/>
                <a:ea typeface="Montserrat"/>
                <a:cs typeface="Montserrat"/>
                <a:sym typeface="Montserrat"/>
              </a:rPr>
              <a:t>Vamos ver um exemplo na prática</a:t>
            </a:r>
            <a:endParaRPr b="1" i="1" sz="2000">
              <a:solidFill>
                <a:schemeClr val="accen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2E7"/>
        </a:solidFill>
      </p:bgPr>
    </p:bg>
    <p:spTree>
      <p:nvGrpSpPr>
        <p:cNvPr id="273" name="Shape 273"/>
        <p:cNvGrpSpPr/>
        <p:nvPr/>
      </p:nvGrpSpPr>
      <p:grpSpPr>
        <a:xfrm>
          <a:off x="0" y="0"/>
          <a:ext cx="0" cy="0"/>
          <a:chOff x="0" y="0"/>
          <a:chExt cx="0" cy="0"/>
        </a:xfrm>
      </p:grpSpPr>
      <p:pic>
        <p:nvPicPr>
          <p:cNvPr id="274" name="Google Shape;274;p37"/>
          <p:cNvPicPr preferRelativeResize="0"/>
          <p:nvPr/>
        </p:nvPicPr>
        <p:blipFill>
          <a:blip r:embed="rId3">
            <a:alphaModFix/>
          </a:blip>
          <a:stretch>
            <a:fillRect/>
          </a:stretch>
        </p:blipFill>
        <p:spPr>
          <a:xfrm>
            <a:off x="152400" y="642350"/>
            <a:ext cx="8839201" cy="381535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2E7"/>
        </a:solidFill>
      </p:bgPr>
    </p:bg>
    <p:spTree>
      <p:nvGrpSpPr>
        <p:cNvPr id="278" name="Shape 278"/>
        <p:cNvGrpSpPr/>
        <p:nvPr/>
      </p:nvGrpSpPr>
      <p:grpSpPr>
        <a:xfrm>
          <a:off x="0" y="0"/>
          <a:ext cx="0" cy="0"/>
          <a:chOff x="0" y="0"/>
          <a:chExt cx="0" cy="0"/>
        </a:xfrm>
      </p:grpSpPr>
      <p:pic>
        <p:nvPicPr>
          <p:cNvPr id="279" name="Google Shape;279;p38"/>
          <p:cNvPicPr preferRelativeResize="0"/>
          <p:nvPr/>
        </p:nvPicPr>
        <p:blipFill>
          <a:blip r:embed="rId3">
            <a:alphaModFix/>
          </a:blip>
          <a:stretch>
            <a:fillRect/>
          </a:stretch>
        </p:blipFill>
        <p:spPr>
          <a:xfrm>
            <a:off x="152400" y="152400"/>
            <a:ext cx="8839201" cy="41865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9"/>
          <p:cNvPicPr preferRelativeResize="0"/>
          <p:nvPr/>
        </p:nvPicPr>
        <p:blipFill>
          <a:blip r:embed="rId3">
            <a:alphaModFix/>
          </a:blip>
          <a:stretch>
            <a:fillRect/>
          </a:stretch>
        </p:blipFill>
        <p:spPr>
          <a:xfrm>
            <a:off x="0" y="0"/>
            <a:ext cx="9500604" cy="5143499"/>
          </a:xfrm>
          <a:prstGeom prst="rect">
            <a:avLst/>
          </a:prstGeom>
          <a:noFill/>
          <a:ln>
            <a:noFill/>
          </a:ln>
        </p:spPr>
      </p:pic>
      <p:pic>
        <p:nvPicPr>
          <p:cNvPr id="285" name="Google Shape;285;p39"/>
          <p:cNvPicPr preferRelativeResize="0"/>
          <p:nvPr/>
        </p:nvPicPr>
        <p:blipFill>
          <a:blip r:embed="rId4">
            <a:alphaModFix/>
          </a:blip>
          <a:stretch>
            <a:fillRect/>
          </a:stretch>
        </p:blipFill>
        <p:spPr>
          <a:xfrm>
            <a:off x="188350" y="873200"/>
            <a:ext cx="6516826" cy="3106151"/>
          </a:xfrm>
          <a:prstGeom prst="rect">
            <a:avLst/>
          </a:prstGeom>
          <a:noFill/>
          <a:ln>
            <a:noFill/>
          </a:ln>
        </p:spPr>
      </p:pic>
      <p:sp>
        <p:nvSpPr>
          <p:cNvPr id="286" name="Google Shape;286;p39"/>
          <p:cNvSpPr/>
          <p:nvPr/>
        </p:nvSpPr>
        <p:spPr>
          <a:xfrm>
            <a:off x="674750" y="438800"/>
            <a:ext cx="1604100" cy="5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9"/>
          <p:cNvPicPr preferRelativeResize="0"/>
          <p:nvPr/>
        </p:nvPicPr>
        <p:blipFill>
          <a:blip r:embed="rId5">
            <a:alphaModFix/>
          </a:blip>
          <a:stretch>
            <a:fillRect/>
          </a:stretch>
        </p:blipFill>
        <p:spPr>
          <a:xfrm>
            <a:off x="364275" y="792751"/>
            <a:ext cx="6074924" cy="3463175"/>
          </a:xfrm>
          <a:prstGeom prst="rect">
            <a:avLst/>
          </a:prstGeom>
          <a:noFill/>
          <a:ln>
            <a:noFill/>
          </a:ln>
        </p:spPr>
      </p:pic>
      <p:sp>
        <p:nvSpPr>
          <p:cNvPr id="288" name="Google Shape;288;p39"/>
          <p:cNvSpPr/>
          <p:nvPr/>
        </p:nvSpPr>
        <p:spPr>
          <a:xfrm>
            <a:off x="674750" y="438800"/>
            <a:ext cx="5588400" cy="369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39"/>
          <p:cNvPicPr preferRelativeResize="0"/>
          <p:nvPr/>
        </p:nvPicPr>
        <p:blipFill>
          <a:blip r:embed="rId6">
            <a:alphaModFix/>
          </a:blip>
          <a:stretch>
            <a:fillRect/>
          </a:stretch>
        </p:blipFill>
        <p:spPr>
          <a:xfrm>
            <a:off x="2" y="0"/>
            <a:ext cx="7100945" cy="5143500"/>
          </a:xfrm>
          <a:prstGeom prst="rect">
            <a:avLst/>
          </a:prstGeom>
          <a:noFill/>
          <a:ln>
            <a:noFill/>
          </a:ln>
        </p:spPr>
      </p:pic>
      <p:pic>
        <p:nvPicPr>
          <p:cNvPr id="290" name="Google Shape;290;p39"/>
          <p:cNvPicPr preferRelativeResize="0"/>
          <p:nvPr/>
        </p:nvPicPr>
        <p:blipFill>
          <a:blip r:embed="rId7">
            <a:alphaModFix/>
          </a:blip>
          <a:stretch>
            <a:fillRect/>
          </a:stretch>
        </p:blipFill>
        <p:spPr>
          <a:xfrm>
            <a:off x="7100944" y="-47412"/>
            <a:ext cx="2527562"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2E7"/>
        </a:solidFill>
      </p:bgPr>
    </p:bg>
    <p:spTree>
      <p:nvGrpSpPr>
        <p:cNvPr id="294" name="Shape 294"/>
        <p:cNvGrpSpPr/>
        <p:nvPr/>
      </p:nvGrpSpPr>
      <p:grpSpPr>
        <a:xfrm>
          <a:off x="0" y="0"/>
          <a:ext cx="0" cy="0"/>
          <a:chOff x="0" y="0"/>
          <a:chExt cx="0" cy="0"/>
        </a:xfrm>
      </p:grpSpPr>
      <p:pic>
        <p:nvPicPr>
          <p:cNvPr id="295" name="Google Shape;295;p40"/>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296" name="Google Shape;296;p40"/>
          <p:cNvPicPr preferRelativeResize="0"/>
          <p:nvPr/>
        </p:nvPicPr>
        <p:blipFill rotWithShape="1">
          <a:blip r:embed="rId4">
            <a:alphaModFix/>
          </a:blip>
          <a:srcRect b="0" l="0" r="0" t="0"/>
          <a:stretch/>
        </p:blipFill>
        <p:spPr>
          <a:xfrm>
            <a:off x="1972575" y="712737"/>
            <a:ext cx="5198850" cy="2607976"/>
          </a:xfrm>
          <a:prstGeom prst="rect">
            <a:avLst/>
          </a:prstGeom>
          <a:noFill/>
          <a:ln>
            <a:noFill/>
          </a:ln>
        </p:spPr>
      </p:pic>
      <p:sp>
        <p:nvSpPr>
          <p:cNvPr id="297" name="Google Shape;297;p40"/>
          <p:cNvSpPr txBox="1"/>
          <p:nvPr/>
        </p:nvSpPr>
        <p:spPr>
          <a:xfrm>
            <a:off x="2461350" y="1616525"/>
            <a:ext cx="4221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rgbClr val="FCFFFF"/>
                </a:solidFill>
                <a:latin typeface="Montserrat"/>
                <a:ea typeface="Montserrat"/>
                <a:cs typeface="Montserrat"/>
                <a:sym typeface="Montserrat"/>
              </a:rPr>
              <a:t>Obrigada!</a:t>
            </a:r>
            <a:endParaRPr b="1" sz="4000">
              <a:solidFill>
                <a:srgbClr val="FCFFFF"/>
              </a:solidFill>
              <a:latin typeface="Montserrat"/>
              <a:ea typeface="Montserrat"/>
              <a:cs typeface="Montserrat"/>
              <a:sym typeface="Montserrat"/>
            </a:endParaRPr>
          </a:p>
        </p:txBody>
      </p:sp>
      <p:pic>
        <p:nvPicPr>
          <p:cNvPr id="298" name="Google Shape;298;p40"/>
          <p:cNvPicPr preferRelativeResize="0"/>
          <p:nvPr/>
        </p:nvPicPr>
        <p:blipFill rotWithShape="1">
          <a:blip r:embed="rId5">
            <a:alphaModFix/>
          </a:blip>
          <a:srcRect b="0" l="0" r="0" t="0"/>
          <a:stretch/>
        </p:blipFill>
        <p:spPr>
          <a:xfrm>
            <a:off x="3760628" y="4422430"/>
            <a:ext cx="304800" cy="304800"/>
          </a:xfrm>
          <a:prstGeom prst="rect">
            <a:avLst/>
          </a:prstGeom>
          <a:noFill/>
          <a:ln>
            <a:noFill/>
          </a:ln>
        </p:spPr>
      </p:pic>
      <p:pic>
        <p:nvPicPr>
          <p:cNvPr id="299" name="Google Shape;299;p40"/>
          <p:cNvPicPr preferRelativeResize="0"/>
          <p:nvPr/>
        </p:nvPicPr>
        <p:blipFill rotWithShape="1">
          <a:blip r:embed="rId6">
            <a:alphaModFix/>
          </a:blip>
          <a:srcRect b="0" l="0" r="0" t="0"/>
          <a:stretch/>
        </p:blipFill>
        <p:spPr>
          <a:xfrm>
            <a:off x="3321313" y="4422430"/>
            <a:ext cx="304800" cy="304800"/>
          </a:xfrm>
          <a:prstGeom prst="rect">
            <a:avLst/>
          </a:prstGeom>
          <a:noFill/>
          <a:ln>
            <a:noFill/>
          </a:ln>
        </p:spPr>
      </p:pic>
      <p:pic>
        <p:nvPicPr>
          <p:cNvPr id="300" name="Google Shape;300;p40"/>
          <p:cNvPicPr preferRelativeResize="0"/>
          <p:nvPr/>
        </p:nvPicPr>
        <p:blipFill rotWithShape="1">
          <a:blip r:embed="rId7">
            <a:alphaModFix/>
          </a:blip>
          <a:srcRect b="0" l="0" r="0" t="0"/>
          <a:stretch/>
        </p:blipFill>
        <p:spPr>
          <a:xfrm>
            <a:off x="4639258" y="4422430"/>
            <a:ext cx="304800" cy="304800"/>
          </a:xfrm>
          <a:prstGeom prst="rect">
            <a:avLst/>
          </a:prstGeom>
          <a:noFill/>
          <a:ln>
            <a:noFill/>
          </a:ln>
        </p:spPr>
      </p:pic>
      <p:pic>
        <p:nvPicPr>
          <p:cNvPr id="301" name="Google Shape;301;p40"/>
          <p:cNvPicPr preferRelativeResize="0"/>
          <p:nvPr/>
        </p:nvPicPr>
        <p:blipFill rotWithShape="1">
          <a:blip r:embed="rId8">
            <a:alphaModFix/>
          </a:blip>
          <a:srcRect b="0" l="0" r="0" t="0"/>
          <a:stretch/>
        </p:blipFill>
        <p:spPr>
          <a:xfrm>
            <a:off x="5078573" y="4422430"/>
            <a:ext cx="304800" cy="304800"/>
          </a:xfrm>
          <a:prstGeom prst="rect">
            <a:avLst/>
          </a:prstGeom>
          <a:noFill/>
          <a:ln>
            <a:noFill/>
          </a:ln>
        </p:spPr>
      </p:pic>
      <p:pic>
        <p:nvPicPr>
          <p:cNvPr id="302" name="Google Shape;302;p40"/>
          <p:cNvPicPr preferRelativeResize="0"/>
          <p:nvPr/>
        </p:nvPicPr>
        <p:blipFill rotWithShape="1">
          <a:blip r:embed="rId9">
            <a:alphaModFix/>
          </a:blip>
          <a:srcRect b="0" l="0" r="0" t="0"/>
          <a:stretch/>
        </p:blipFill>
        <p:spPr>
          <a:xfrm>
            <a:off x="4199943" y="4422430"/>
            <a:ext cx="304800" cy="304800"/>
          </a:xfrm>
          <a:prstGeom prst="rect">
            <a:avLst/>
          </a:prstGeom>
          <a:noFill/>
          <a:ln>
            <a:noFill/>
          </a:ln>
        </p:spPr>
      </p:pic>
      <p:pic>
        <p:nvPicPr>
          <p:cNvPr id="303" name="Google Shape;303;p40"/>
          <p:cNvPicPr preferRelativeResize="0"/>
          <p:nvPr/>
        </p:nvPicPr>
        <p:blipFill rotWithShape="1">
          <a:blip r:embed="rId10">
            <a:alphaModFix/>
          </a:blip>
          <a:srcRect b="0" l="0" r="0" t="0"/>
          <a:stretch/>
        </p:blipFill>
        <p:spPr>
          <a:xfrm>
            <a:off x="5517888" y="4422430"/>
            <a:ext cx="304800" cy="304800"/>
          </a:xfrm>
          <a:prstGeom prst="rect">
            <a:avLst/>
          </a:prstGeom>
          <a:noFill/>
          <a:ln>
            <a:noFill/>
          </a:ln>
        </p:spPr>
      </p:pic>
      <p:sp>
        <p:nvSpPr>
          <p:cNvPr id="304" name="Google Shape;304;p40"/>
          <p:cNvSpPr txBox="1"/>
          <p:nvPr/>
        </p:nvSpPr>
        <p:spPr>
          <a:xfrm>
            <a:off x="2461360" y="3544244"/>
            <a:ext cx="4221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Isadora Ferrão</a:t>
            </a:r>
            <a:endParaRPr sz="1200">
              <a:latin typeface="Montserrat"/>
              <a:ea typeface="Montserrat"/>
              <a:cs typeface="Montserrat"/>
              <a:sym typeface="Montserrat"/>
            </a:endParaRPr>
          </a:p>
        </p:txBody>
      </p:sp>
      <p:pic>
        <p:nvPicPr>
          <p:cNvPr id="305" name="Google Shape;305;p40"/>
          <p:cNvPicPr preferRelativeResize="0"/>
          <p:nvPr/>
        </p:nvPicPr>
        <p:blipFill rotWithShape="1">
          <a:blip r:embed="rId11">
            <a:alphaModFix/>
          </a:blip>
          <a:srcRect b="0" l="0" r="0" t="0"/>
          <a:stretch/>
        </p:blipFill>
        <p:spPr>
          <a:xfrm>
            <a:off x="4205016" y="290429"/>
            <a:ext cx="733949" cy="17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2E7"/>
        </a:solidFill>
      </p:bgPr>
    </p:bg>
    <p:spTree>
      <p:nvGrpSpPr>
        <p:cNvPr id="87" name="Shape 87"/>
        <p:cNvGrpSpPr/>
        <p:nvPr/>
      </p:nvGrpSpPr>
      <p:grpSpPr>
        <a:xfrm>
          <a:off x="0" y="0"/>
          <a:ext cx="0" cy="0"/>
          <a:chOff x="0" y="0"/>
          <a:chExt cx="0" cy="0"/>
        </a:xfrm>
      </p:grpSpPr>
      <p:pic>
        <p:nvPicPr>
          <p:cNvPr id="88" name="Google Shape;88;p16"/>
          <p:cNvPicPr preferRelativeResize="0"/>
          <p:nvPr/>
        </p:nvPicPr>
        <p:blipFill>
          <a:blip r:embed="rId3">
            <a:alphaModFix/>
          </a:blip>
          <a:stretch>
            <a:fillRect/>
          </a:stretch>
        </p:blipFill>
        <p:spPr>
          <a:xfrm>
            <a:off x="686266" y="4658790"/>
            <a:ext cx="733949" cy="171200"/>
          </a:xfrm>
          <a:prstGeom prst="rect">
            <a:avLst/>
          </a:prstGeom>
          <a:noFill/>
          <a:ln>
            <a:noFill/>
          </a:ln>
        </p:spPr>
      </p:pic>
      <p:sp>
        <p:nvSpPr>
          <p:cNvPr id="89" name="Google Shape;89;p16"/>
          <p:cNvSpPr txBox="1"/>
          <p:nvPr/>
        </p:nvSpPr>
        <p:spPr>
          <a:xfrm>
            <a:off x="-152400" y="1617525"/>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chemeClr val="lt1"/>
                </a:solidFill>
                <a:latin typeface="Montserrat"/>
                <a:ea typeface="Montserrat"/>
                <a:cs typeface="Montserrat"/>
                <a:sym typeface="Montserrat"/>
              </a:rPr>
              <a:t>Revisão geral</a:t>
            </a:r>
            <a:endParaRPr b="1" sz="6000">
              <a:solidFill>
                <a:schemeClr val="lt1"/>
              </a:solidFill>
              <a:latin typeface="Montserrat"/>
              <a:ea typeface="Montserrat"/>
              <a:cs typeface="Montserrat"/>
              <a:sym typeface="Montserrat"/>
            </a:endParaRPr>
          </a:p>
        </p:txBody>
      </p:sp>
      <p:sp>
        <p:nvSpPr>
          <p:cNvPr id="90" name="Google Shape;90;p16"/>
          <p:cNvSpPr txBox="1"/>
          <p:nvPr/>
        </p:nvSpPr>
        <p:spPr>
          <a:xfrm>
            <a:off x="2910200" y="2515650"/>
            <a:ext cx="5257200" cy="56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2500">
                <a:solidFill>
                  <a:schemeClr val="lt1"/>
                </a:solidFill>
                <a:latin typeface="Montserrat"/>
                <a:ea typeface="Montserrat"/>
                <a:cs typeface="Montserrat"/>
                <a:sym typeface="Montserrat"/>
              </a:rPr>
              <a:t>Client-server, IP e servidores</a:t>
            </a:r>
            <a:endParaRPr b="1" i="1" sz="25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3">
            <a:alphaModFix/>
          </a:blip>
          <a:srcRect b="0" l="-9829" r="0" t="-46520"/>
          <a:stretch/>
        </p:blipFill>
        <p:spPr>
          <a:xfrm>
            <a:off x="511900" y="4544100"/>
            <a:ext cx="806100" cy="250825"/>
          </a:xfrm>
          <a:prstGeom prst="rect">
            <a:avLst/>
          </a:prstGeom>
          <a:noFill/>
          <a:ln>
            <a:noFill/>
          </a:ln>
        </p:spPr>
      </p:pic>
      <p:pic>
        <p:nvPicPr>
          <p:cNvPr id="96" name="Google Shape;96;p17"/>
          <p:cNvPicPr preferRelativeResize="0"/>
          <p:nvPr/>
        </p:nvPicPr>
        <p:blipFill>
          <a:blip r:embed="rId4">
            <a:alphaModFix/>
          </a:blip>
          <a:stretch>
            <a:fillRect/>
          </a:stretch>
        </p:blipFill>
        <p:spPr>
          <a:xfrm>
            <a:off x="1381075" y="1236425"/>
            <a:ext cx="6552058" cy="2640175"/>
          </a:xfrm>
          <a:prstGeom prst="rect">
            <a:avLst/>
          </a:prstGeom>
          <a:noFill/>
          <a:ln>
            <a:noFill/>
          </a:ln>
        </p:spPr>
      </p:pic>
      <p:sp>
        <p:nvSpPr>
          <p:cNvPr id="97" name="Google Shape;97;p17"/>
          <p:cNvSpPr/>
          <p:nvPr/>
        </p:nvSpPr>
        <p:spPr>
          <a:xfrm>
            <a:off x="3885925" y="1736300"/>
            <a:ext cx="1723200" cy="51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3885925" y="2801675"/>
            <a:ext cx="1723200" cy="51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3757325" y="1796925"/>
            <a:ext cx="528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t>Requisita</a:t>
            </a:r>
            <a:endParaRPr b="1" sz="2300"/>
          </a:p>
        </p:txBody>
      </p:sp>
      <p:sp>
        <p:nvSpPr>
          <p:cNvPr id="100" name="Google Shape;100;p17"/>
          <p:cNvSpPr txBox="1"/>
          <p:nvPr/>
        </p:nvSpPr>
        <p:spPr>
          <a:xfrm>
            <a:off x="3757325" y="2733875"/>
            <a:ext cx="528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t>Responde</a:t>
            </a:r>
            <a:endParaRPr b="1" sz="2300"/>
          </a:p>
        </p:txBody>
      </p:sp>
      <p:sp>
        <p:nvSpPr>
          <p:cNvPr id="101" name="Google Shape;101;p17"/>
          <p:cNvSpPr txBox="1"/>
          <p:nvPr/>
        </p:nvSpPr>
        <p:spPr>
          <a:xfrm>
            <a:off x="1471525" y="378650"/>
            <a:ext cx="6552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dk1"/>
                </a:solidFill>
                <a:latin typeface="Montserrat SemiBold"/>
                <a:ea typeface="Montserrat SemiBold"/>
                <a:cs typeface="Montserrat SemiBold"/>
                <a:sym typeface="Montserrat SemiBold"/>
              </a:rPr>
              <a:t>Comunicação cliente servidor</a:t>
            </a:r>
            <a:endParaRPr sz="2700">
              <a:solidFill>
                <a:schemeClr val="dk1"/>
              </a:solidFill>
              <a:latin typeface="Montserrat SemiBold"/>
              <a:ea typeface="Montserrat SemiBold"/>
              <a:cs typeface="Montserrat SemiBold"/>
              <a:sym typeface="Montserrat SemiBold"/>
            </a:endParaRPr>
          </a:p>
        </p:txBody>
      </p:sp>
      <p:sp>
        <p:nvSpPr>
          <p:cNvPr id="102" name="Google Shape;102;p17"/>
          <p:cNvSpPr txBox="1"/>
          <p:nvPr/>
        </p:nvSpPr>
        <p:spPr>
          <a:xfrm>
            <a:off x="3655300" y="4457700"/>
            <a:ext cx="5694900" cy="538800"/>
          </a:xfrm>
          <a:prstGeom prst="rect">
            <a:avLst/>
          </a:prstGeom>
          <a:noFill/>
          <a:ln>
            <a:noFill/>
          </a:ln>
        </p:spPr>
        <p:txBody>
          <a:bodyPr anchorCtr="0" anchor="t" bIns="91425" lIns="91425" spcFirstLastPara="1" rIns="91425" wrap="square" tIns="91425">
            <a:spAutoFit/>
          </a:bodyPr>
          <a:lstStyle/>
          <a:p>
            <a:pPr indent="457200" lvl="0" marL="1828800" rtl="0" algn="l">
              <a:spcBef>
                <a:spcPts val="0"/>
              </a:spcBef>
              <a:spcAft>
                <a:spcPts val="0"/>
              </a:spcAft>
              <a:buNone/>
            </a:pPr>
            <a:r>
              <a:rPr b="1" lang="en" sz="2300">
                <a:solidFill>
                  <a:srgbClr val="FF0000"/>
                </a:solidFill>
                <a:latin typeface="Montserrat"/>
                <a:ea typeface="Montserrat"/>
                <a:cs typeface="Montserrat"/>
                <a:sym typeface="Montserrat"/>
              </a:rPr>
              <a:t>Relembrando…</a:t>
            </a:r>
            <a:endParaRPr b="1" sz="2300">
              <a:solidFill>
                <a:srgbClr val="FF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nvSpPr>
        <p:spPr>
          <a:xfrm>
            <a:off x="-568850" y="1192825"/>
            <a:ext cx="6969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rgbClr val="111111"/>
                </a:solidFill>
                <a:latin typeface="Montserrat"/>
                <a:ea typeface="Montserrat"/>
                <a:cs typeface="Montserrat"/>
                <a:sym typeface="Montserrat"/>
              </a:rPr>
              <a:t>Internet </a:t>
            </a:r>
            <a:r>
              <a:rPr i="1" lang="en" sz="3300">
                <a:solidFill>
                  <a:srgbClr val="111111"/>
                </a:solidFill>
                <a:latin typeface="Montserrat Medium"/>
                <a:ea typeface="Montserrat Medium"/>
                <a:cs typeface="Montserrat Medium"/>
                <a:sym typeface="Montserrat Medium"/>
              </a:rPr>
              <a:t>protocol</a:t>
            </a:r>
            <a:endParaRPr i="1" sz="3300">
              <a:solidFill>
                <a:srgbClr val="111111"/>
              </a:solidFill>
              <a:latin typeface="Montserrat Medium"/>
              <a:ea typeface="Montserrat Medium"/>
              <a:cs typeface="Montserrat Medium"/>
              <a:sym typeface="Montserrat Medium"/>
            </a:endParaRPr>
          </a:p>
        </p:txBody>
      </p:sp>
      <p:pic>
        <p:nvPicPr>
          <p:cNvPr id="108" name="Google Shape;108;p18"/>
          <p:cNvPicPr preferRelativeResize="0"/>
          <p:nvPr/>
        </p:nvPicPr>
        <p:blipFill rotWithShape="1">
          <a:blip r:embed="rId3">
            <a:alphaModFix/>
          </a:blip>
          <a:srcRect b="0" l="72440" r="0" t="0"/>
          <a:stretch/>
        </p:blipFill>
        <p:spPr>
          <a:xfrm>
            <a:off x="5724725" y="0"/>
            <a:ext cx="3764874" cy="5143500"/>
          </a:xfrm>
          <a:prstGeom prst="rect">
            <a:avLst/>
          </a:prstGeom>
          <a:noFill/>
          <a:ln>
            <a:noFill/>
          </a:ln>
        </p:spPr>
      </p:pic>
      <p:pic>
        <p:nvPicPr>
          <p:cNvPr id="109" name="Google Shape;109;p18"/>
          <p:cNvPicPr preferRelativeResize="0"/>
          <p:nvPr/>
        </p:nvPicPr>
        <p:blipFill rotWithShape="1">
          <a:blip r:embed="rId4">
            <a:alphaModFix/>
          </a:blip>
          <a:srcRect b="0" l="0" r="18573" t="0"/>
          <a:stretch/>
        </p:blipFill>
        <p:spPr>
          <a:xfrm>
            <a:off x="197650" y="2230150"/>
            <a:ext cx="4434550" cy="2849500"/>
          </a:xfrm>
          <a:prstGeom prst="rect">
            <a:avLst/>
          </a:prstGeom>
          <a:noFill/>
          <a:ln>
            <a:noFill/>
          </a:ln>
        </p:spPr>
      </p:pic>
      <p:sp>
        <p:nvSpPr>
          <p:cNvPr id="110" name="Google Shape;110;p18"/>
          <p:cNvSpPr txBox="1"/>
          <p:nvPr/>
        </p:nvSpPr>
        <p:spPr>
          <a:xfrm>
            <a:off x="5724725" y="1577675"/>
            <a:ext cx="36219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Montserrat Medium"/>
                <a:ea typeface="Montserrat Medium"/>
                <a:cs typeface="Montserrat Medium"/>
                <a:sym typeface="Montserrat Medium"/>
              </a:rPr>
              <a:t>Código que </a:t>
            </a:r>
            <a:r>
              <a:rPr b="1" lang="en" sz="3000">
                <a:solidFill>
                  <a:schemeClr val="lt1"/>
                </a:solidFill>
                <a:latin typeface="Montserrat"/>
                <a:ea typeface="Montserrat"/>
                <a:cs typeface="Montserrat"/>
                <a:sym typeface="Montserrat"/>
              </a:rPr>
              <a:t>identifica </a:t>
            </a:r>
            <a:r>
              <a:rPr lang="en" sz="3000">
                <a:solidFill>
                  <a:schemeClr val="lt1"/>
                </a:solidFill>
                <a:latin typeface="Montserrat Medium"/>
                <a:ea typeface="Montserrat Medium"/>
                <a:cs typeface="Montserrat Medium"/>
                <a:sym typeface="Montserrat Medium"/>
              </a:rPr>
              <a:t>os computadores na </a:t>
            </a:r>
            <a:r>
              <a:rPr lang="en" sz="3000" u="sng">
                <a:solidFill>
                  <a:schemeClr val="lt1"/>
                </a:solidFill>
                <a:latin typeface="Montserrat Medium"/>
                <a:ea typeface="Montserrat Medium"/>
                <a:cs typeface="Montserrat Medium"/>
                <a:sym typeface="Montserrat Medium"/>
              </a:rPr>
              <a:t>rede</a:t>
            </a:r>
            <a:endParaRPr sz="3000" u="sng">
              <a:solidFill>
                <a:schemeClr val="lt1"/>
              </a:solidFill>
              <a:latin typeface="Montserrat Medium"/>
              <a:ea typeface="Montserrat Medium"/>
              <a:cs typeface="Montserrat Medium"/>
              <a:sym typeface="Montserrat Medium"/>
            </a:endParaRPr>
          </a:p>
        </p:txBody>
      </p:sp>
      <p:pic>
        <p:nvPicPr>
          <p:cNvPr id="111" name="Google Shape;111;p18"/>
          <p:cNvPicPr preferRelativeResize="0"/>
          <p:nvPr/>
        </p:nvPicPr>
        <p:blipFill>
          <a:blip r:embed="rId5">
            <a:alphaModFix/>
          </a:blip>
          <a:stretch>
            <a:fillRect/>
          </a:stretch>
        </p:blipFill>
        <p:spPr>
          <a:xfrm>
            <a:off x="7116941" y="1209079"/>
            <a:ext cx="733949" cy="171200"/>
          </a:xfrm>
          <a:prstGeom prst="rect">
            <a:avLst/>
          </a:prstGeom>
          <a:noFill/>
          <a:ln>
            <a:noFill/>
          </a:ln>
        </p:spPr>
      </p:pic>
      <p:sp>
        <p:nvSpPr>
          <p:cNvPr id="112" name="Google Shape;112;p18"/>
          <p:cNvSpPr txBox="1"/>
          <p:nvPr/>
        </p:nvSpPr>
        <p:spPr>
          <a:xfrm>
            <a:off x="3655300" y="4457700"/>
            <a:ext cx="5694900" cy="538800"/>
          </a:xfrm>
          <a:prstGeom prst="rect">
            <a:avLst/>
          </a:prstGeom>
          <a:noFill/>
          <a:ln>
            <a:noFill/>
          </a:ln>
        </p:spPr>
        <p:txBody>
          <a:bodyPr anchorCtr="0" anchor="t" bIns="91425" lIns="91425" spcFirstLastPara="1" rIns="91425" wrap="square" tIns="91425">
            <a:spAutoFit/>
          </a:bodyPr>
          <a:lstStyle/>
          <a:p>
            <a:pPr indent="457200" lvl="0" marL="1828800" rtl="0" algn="l">
              <a:spcBef>
                <a:spcPts val="0"/>
              </a:spcBef>
              <a:spcAft>
                <a:spcPts val="0"/>
              </a:spcAft>
              <a:buNone/>
            </a:pPr>
            <a:r>
              <a:rPr b="1" lang="en" sz="2300">
                <a:solidFill>
                  <a:schemeClr val="lt1"/>
                </a:solidFill>
                <a:latin typeface="Montserrat"/>
                <a:ea typeface="Montserrat"/>
                <a:cs typeface="Montserrat"/>
                <a:sym typeface="Montserrat"/>
              </a:rPr>
              <a:t>Relembrando…</a:t>
            </a:r>
            <a:endParaRPr b="1" sz="23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19"/>
          <p:cNvSpPr/>
          <p:nvPr/>
        </p:nvSpPr>
        <p:spPr>
          <a:xfrm>
            <a:off x="3885925" y="1736300"/>
            <a:ext cx="1723200" cy="51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3885925" y="2801675"/>
            <a:ext cx="1723200" cy="51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9"/>
          <p:cNvPicPr preferRelativeResize="0"/>
          <p:nvPr/>
        </p:nvPicPr>
        <p:blipFill rotWithShape="1">
          <a:blip r:embed="rId3">
            <a:alphaModFix/>
          </a:blip>
          <a:srcRect b="0" l="2181" r="0" t="10849"/>
          <a:stretch/>
        </p:blipFill>
        <p:spPr>
          <a:xfrm>
            <a:off x="-190300" y="0"/>
            <a:ext cx="9334300" cy="5143500"/>
          </a:xfrm>
          <a:prstGeom prst="rect">
            <a:avLst/>
          </a:prstGeom>
          <a:noFill/>
          <a:ln>
            <a:noFill/>
          </a:ln>
        </p:spPr>
      </p:pic>
      <p:sp>
        <p:nvSpPr>
          <p:cNvPr id="120" name="Google Shape;120;p19"/>
          <p:cNvSpPr txBox="1"/>
          <p:nvPr/>
        </p:nvSpPr>
        <p:spPr>
          <a:xfrm>
            <a:off x="3655300" y="4457700"/>
            <a:ext cx="5694900" cy="538800"/>
          </a:xfrm>
          <a:prstGeom prst="rect">
            <a:avLst/>
          </a:prstGeom>
          <a:noFill/>
          <a:ln>
            <a:noFill/>
          </a:ln>
        </p:spPr>
        <p:txBody>
          <a:bodyPr anchorCtr="0" anchor="t" bIns="91425" lIns="91425" spcFirstLastPara="1" rIns="91425" wrap="square" tIns="91425">
            <a:spAutoFit/>
          </a:bodyPr>
          <a:lstStyle/>
          <a:p>
            <a:pPr indent="457200" lvl="0" marL="1828800" rtl="0" algn="l">
              <a:spcBef>
                <a:spcPts val="0"/>
              </a:spcBef>
              <a:spcAft>
                <a:spcPts val="0"/>
              </a:spcAft>
              <a:buNone/>
            </a:pPr>
            <a:r>
              <a:rPr b="1" lang="en" sz="2300">
                <a:solidFill>
                  <a:schemeClr val="lt1"/>
                </a:solidFill>
                <a:latin typeface="Montserrat"/>
                <a:ea typeface="Montserrat"/>
                <a:cs typeface="Montserrat"/>
                <a:sym typeface="Montserrat"/>
              </a:rPr>
              <a:t>Relembrando…</a:t>
            </a:r>
            <a:endParaRPr b="1" sz="23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2E7"/>
        </a:solidFill>
      </p:bgPr>
    </p:bg>
    <p:spTree>
      <p:nvGrpSpPr>
        <p:cNvPr id="124" name="Shape 124"/>
        <p:cNvGrpSpPr/>
        <p:nvPr/>
      </p:nvGrpSpPr>
      <p:grpSpPr>
        <a:xfrm>
          <a:off x="0" y="0"/>
          <a:ext cx="0" cy="0"/>
          <a:chOff x="0" y="0"/>
          <a:chExt cx="0" cy="0"/>
        </a:xfrm>
      </p:grpSpPr>
      <p:pic>
        <p:nvPicPr>
          <p:cNvPr id="125" name="Google Shape;125;p20"/>
          <p:cNvPicPr preferRelativeResize="0"/>
          <p:nvPr/>
        </p:nvPicPr>
        <p:blipFill>
          <a:blip r:embed="rId3">
            <a:alphaModFix/>
          </a:blip>
          <a:stretch>
            <a:fillRect/>
          </a:stretch>
        </p:blipFill>
        <p:spPr>
          <a:xfrm>
            <a:off x="686266" y="4658790"/>
            <a:ext cx="733949" cy="171200"/>
          </a:xfrm>
          <a:prstGeom prst="rect">
            <a:avLst/>
          </a:prstGeom>
          <a:noFill/>
          <a:ln>
            <a:noFill/>
          </a:ln>
        </p:spPr>
      </p:pic>
      <p:sp>
        <p:nvSpPr>
          <p:cNvPr id="126" name="Google Shape;126;p20"/>
          <p:cNvSpPr txBox="1"/>
          <p:nvPr/>
        </p:nvSpPr>
        <p:spPr>
          <a:xfrm>
            <a:off x="-152400" y="1617525"/>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chemeClr val="lt1"/>
                </a:solidFill>
                <a:latin typeface="Montserrat"/>
                <a:ea typeface="Montserrat"/>
                <a:cs typeface="Montserrat"/>
                <a:sym typeface="Montserrat"/>
              </a:rPr>
              <a:t>HTML</a:t>
            </a:r>
            <a:endParaRPr b="1" sz="6000">
              <a:solidFill>
                <a:schemeClr val="lt1"/>
              </a:solidFill>
              <a:latin typeface="Montserrat"/>
              <a:ea typeface="Montserrat"/>
              <a:cs typeface="Montserrat"/>
              <a:sym typeface="Montserrat"/>
            </a:endParaRPr>
          </a:p>
        </p:txBody>
      </p:sp>
      <p:sp>
        <p:nvSpPr>
          <p:cNvPr id="127" name="Google Shape;127;p20"/>
          <p:cNvSpPr txBox="1"/>
          <p:nvPr/>
        </p:nvSpPr>
        <p:spPr>
          <a:xfrm>
            <a:off x="999300" y="2622275"/>
            <a:ext cx="6840600" cy="101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2500">
                <a:solidFill>
                  <a:schemeClr val="lt1"/>
                </a:solidFill>
                <a:latin typeface="Montserrat"/>
                <a:ea typeface="Montserrat"/>
                <a:cs typeface="Montserrat"/>
                <a:sym typeface="Montserrat"/>
              </a:rPr>
              <a:t>Linguagem de Marcação</a:t>
            </a:r>
            <a:endParaRPr i="1"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i="1" lang="en" sz="2500">
                <a:solidFill>
                  <a:schemeClr val="lt1"/>
                </a:solidFill>
                <a:latin typeface="Montserrat"/>
                <a:ea typeface="Montserrat"/>
                <a:cs typeface="Montserrat"/>
                <a:sym typeface="Montserrat"/>
              </a:rPr>
              <a:t> de Hipertexto</a:t>
            </a:r>
            <a:endParaRPr b="1" i="1" sz="25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2E7"/>
        </a:solidFill>
      </p:bgPr>
    </p:bg>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686266" y="4658790"/>
            <a:ext cx="733949" cy="171200"/>
          </a:xfrm>
          <a:prstGeom prst="rect">
            <a:avLst/>
          </a:prstGeom>
          <a:noFill/>
          <a:ln>
            <a:noFill/>
          </a:ln>
        </p:spPr>
      </p:pic>
      <p:sp>
        <p:nvSpPr>
          <p:cNvPr id="133" name="Google Shape;133;p21"/>
          <p:cNvSpPr txBox="1"/>
          <p:nvPr/>
        </p:nvSpPr>
        <p:spPr>
          <a:xfrm>
            <a:off x="-152400" y="1084125"/>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chemeClr val="lt1"/>
                </a:solidFill>
                <a:latin typeface="Montserrat"/>
                <a:ea typeface="Montserrat"/>
                <a:cs typeface="Montserrat"/>
                <a:sym typeface="Montserrat"/>
              </a:rPr>
              <a:t>HTML</a:t>
            </a:r>
            <a:endParaRPr b="1" sz="6000">
              <a:solidFill>
                <a:schemeClr val="lt1"/>
              </a:solidFill>
              <a:latin typeface="Montserrat"/>
              <a:ea typeface="Montserrat"/>
              <a:cs typeface="Montserrat"/>
              <a:sym typeface="Montserrat"/>
            </a:endParaRPr>
          </a:p>
        </p:txBody>
      </p:sp>
      <p:sp>
        <p:nvSpPr>
          <p:cNvPr id="134" name="Google Shape;134;p21"/>
          <p:cNvSpPr txBox="1"/>
          <p:nvPr/>
        </p:nvSpPr>
        <p:spPr>
          <a:xfrm>
            <a:off x="999300" y="2088875"/>
            <a:ext cx="6840600" cy="101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2500">
                <a:solidFill>
                  <a:schemeClr val="lt1"/>
                </a:solidFill>
                <a:latin typeface="Montserrat"/>
                <a:ea typeface="Montserrat"/>
                <a:cs typeface="Montserrat"/>
                <a:sym typeface="Montserrat"/>
              </a:rPr>
              <a:t>Linguagem de Marcação</a:t>
            </a:r>
            <a:endParaRPr i="1" sz="25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i="1" lang="en" sz="2500">
                <a:solidFill>
                  <a:schemeClr val="lt1"/>
                </a:solidFill>
                <a:latin typeface="Montserrat"/>
                <a:ea typeface="Montserrat"/>
                <a:cs typeface="Montserrat"/>
                <a:sym typeface="Montserrat"/>
              </a:rPr>
              <a:t> de Hipertexto</a:t>
            </a:r>
            <a:endParaRPr b="1" i="1" sz="2500">
              <a:solidFill>
                <a:schemeClr val="lt1"/>
              </a:solidFill>
              <a:latin typeface="Montserrat"/>
              <a:ea typeface="Montserrat"/>
              <a:cs typeface="Montserrat"/>
              <a:sym typeface="Montserrat"/>
            </a:endParaRPr>
          </a:p>
        </p:txBody>
      </p:sp>
      <p:sp>
        <p:nvSpPr>
          <p:cNvPr id="135" name="Google Shape;135;p21"/>
          <p:cNvSpPr txBox="1"/>
          <p:nvPr/>
        </p:nvSpPr>
        <p:spPr>
          <a:xfrm>
            <a:off x="1907175" y="3503025"/>
            <a:ext cx="6840600" cy="11814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i="1" lang="en" sz="2500">
                <a:solidFill>
                  <a:schemeClr val="lt1"/>
                </a:solidFill>
                <a:latin typeface="Montserrat"/>
                <a:ea typeface="Montserrat"/>
                <a:cs typeface="Montserrat"/>
                <a:sym typeface="Montserrat"/>
              </a:rPr>
              <a:t>Vamos ver um exemplo </a:t>
            </a:r>
            <a:endParaRPr b="1" i="1" sz="2500">
              <a:solidFill>
                <a:schemeClr val="lt1"/>
              </a:solidFill>
              <a:latin typeface="Montserrat"/>
              <a:ea typeface="Montserrat"/>
              <a:cs typeface="Montserrat"/>
              <a:sym typeface="Montserrat"/>
            </a:endParaRPr>
          </a:p>
          <a:p>
            <a:pPr indent="0" lvl="0" marL="0" rtl="0" algn="r">
              <a:lnSpc>
                <a:spcPct val="115000"/>
              </a:lnSpc>
              <a:spcBef>
                <a:spcPts val="0"/>
              </a:spcBef>
              <a:spcAft>
                <a:spcPts val="0"/>
              </a:spcAft>
              <a:buNone/>
            </a:pPr>
            <a:r>
              <a:rPr b="1" i="1" lang="en" sz="3600">
                <a:solidFill>
                  <a:schemeClr val="lt1"/>
                </a:solidFill>
                <a:latin typeface="Montserrat"/>
                <a:ea typeface="Montserrat"/>
                <a:cs typeface="Montserrat"/>
                <a:sym typeface="Montserrat"/>
              </a:rPr>
              <a:t>no navegador?</a:t>
            </a:r>
            <a:endParaRPr b="1" i="1" sz="36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0" y="0"/>
            <a:ext cx="9500604"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